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4"/>
  </p:notesMasterIdLst>
  <p:sldIdLst>
    <p:sldId id="256" r:id="rId3"/>
    <p:sldId id="287" r:id="rId4"/>
    <p:sldId id="275" r:id="rId5"/>
    <p:sldId id="276" r:id="rId6"/>
    <p:sldId id="277" r:id="rId7"/>
    <p:sldId id="279" r:id="rId8"/>
    <p:sldId id="280" r:id="rId9"/>
    <p:sldId id="285" r:id="rId10"/>
    <p:sldId id="283" r:id="rId11"/>
    <p:sldId id="284" r:id="rId12"/>
    <p:sldId id="286" r:id="rId13"/>
  </p:sldIdLst>
  <p:sldSz cx="9144000" cy="6858000" type="screen4x3"/>
  <p:notesSz cx="6858000" cy="9144000"/>
  <p:embeddedFontLst>
    <p:embeddedFont>
      <p:font typeface="Montserrat" panose="00000500000000000000" pitchFamily="2" charset="0"/>
      <p:regular r:id="rId15"/>
      <p:bold r:id="rId16"/>
      <p:italic r:id="rId17"/>
      <p:boldItalic r:id="rId18"/>
    </p:embeddedFont>
    <p:embeddedFont>
      <p:font typeface="Montserrat Light" panose="00000400000000000000" pitchFamily="2" charset="0"/>
      <p:regular r:id="rId19"/>
      <p:bold r:id="rId20"/>
      <p:italic r:id="rId21"/>
      <p:boldItalic r:id="rId22"/>
    </p:embeddedFont>
    <p:embeddedFont>
      <p:font typeface="Montserrat SemiBold" panose="000007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9673" autoAdjust="0"/>
  </p:normalViewPr>
  <p:slideViewPr>
    <p:cSldViewPr snapToGrid="0">
      <p:cViewPr varScale="1">
        <p:scale>
          <a:sx n="57" d="100"/>
          <a:sy n="57" d="100"/>
        </p:scale>
        <p:origin x="19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0.fntdata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2139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5709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5395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8222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 descr="supports - decli piste3-2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0"/>
            <a:ext cx="5112952" cy="6870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supports - decli piste3-20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0"/>
            <a:ext cx="5112952" cy="687072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572000" y="2130425"/>
            <a:ext cx="3886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  <a:defRPr sz="3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572000" y="3861048"/>
            <a:ext cx="388052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pic>
        <p:nvPicPr>
          <p:cNvPr id="16" name="Google Shape;16;p2"/>
          <p:cNvPicPr preferRelativeResize="0"/>
          <p:nvPr/>
        </p:nvPicPr>
        <p:blipFill>
          <a:blip r:embed="rId3"/>
          <a:srcRect/>
          <a:stretch/>
        </p:blipFill>
        <p:spPr>
          <a:xfrm>
            <a:off x="6039413" y="439246"/>
            <a:ext cx="2940051" cy="9915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e seul bis">
  <p:cSld name="1_Texte seul bi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 descr="supports - decli piste-0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7550" y="1105960"/>
            <a:ext cx="6150846" cy="137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4" descr="petites-bandes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4530" y="6355541"/>
            <a:ext cx="465851" cy="120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>
          <a:blip r:embed="rId4"/>
          <a:srcRect/>
          <a:stretch/>
        </p:blipFill>
        <p:spPr>
          <a:xfrm>
            <a:off x="7858118" y="291250"/>
            <a:ext cx="1121350" cy="37817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6553200" y="650581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280031" cy="762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SemiBold"/>
              <a:buNone/>
              <a:defRPr sz="3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57200" y="1758461"/>
            <a:ext cx="8229600" cy="43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Font typeface="Arial"/>
              <a:buChar char="•"/>
              <a:defRPr sz="1600"/>
            </a:lvl1pPr>
            <a:lvl2pPr marL="914400" lvl="1" indent="-3098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280"/>
              <a:buFont typeface="Courier New"/>
              <a:buChar char="o"/>
              <a:defRPr sz="1600"/>
            </a:lvl2pPr>
            <a:lvl3pPr marL="1371600" lvl="2" indent="-35051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Font typeface="Montserrat Light"/>
              <a:buChar char="-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Arial"/>
              <a:buChar char="-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»"/>
              <a:defRPr sz="16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2"/>
          </p:nvPr>
        </p:nvSpPr>
        <p:spPr>
          <a:xfrm>
            <a:off x="467549" y="1320015"/>
            <a:ext cx="8245627" cy="35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0" i="0" u="none" strike="noStrike" cap="none">
                <a:solidFill>
                  <a:srgbClr val="F29400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3" hasCustomPrompt="1"/>
          </p:nvPr>
        </p:nvSpPr>
        <p:spPr>
          <a:xfrm>
            <a:off x="467550" y="6480766"/>
            <a:ext cx="4464496" cy="38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r>
              <a:rPr lang="fr-FR" dirty="0"/>
              <a:t>JPF 12/01/2024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ange 04">
  <p:cSld name="Orange 04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8" descr="fond3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80528" y="-27385"/>
            <a:ext cx="10009112" cy="6929385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67544" y="2276872"/>
            <a:ext cx="5596408" cy="249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SemiBold"/>
              <a:buNone/>
              <a:defRPr sz="4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ange 03">
  <p:cSld name="Orange 03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9" descr="fond4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332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707904" y="1916832"/>
            <a:ext cx="4834880" cy="250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SemiBold"/>
              <a:buNone/>
              <a:defRPr sz="4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SemiBold"/>
              <a:buNone/>
              <a:defRPr sz="4400" b="0" i="0" u="none" strike="noStrike" cap="none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AB8A-A412-4F9A-843B-DF942AC0C2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ge@ingenieur-icam.f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ctrTitle"/>
          </p:nvPr>
        </p:nvSpPr>
        <p:spPr>
          <a:xfrm>
            <a:off x="708660" y="1554787"/>
            <a:ext cx="7726680" cy="1754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br>
              <a:rPr lang="fr-FR" dirty="0"/>
            </a:br>
            <a:br>
              <a:rPr lang="fr-FR" dirty="0"/>
            </a:br>
            <a:r>
              <a:rPr lang="fr-FR" dirty="0">
                <a:latin typeface="Montserrat Light" panose="020B0604020202020204" charset="0"/>
              </a:rPr>
              <a:t>L’enquête CGE sur </a:t>
            </a:r>
            <a:r>
              <a:rPr lang="fr-FR" b="1" dirty="0">
                <a:latin typeface="Montserrat Light" panose="020B0604020202020204" charset="0"/>
              </a:rPr>
              <a:t>l’insertion</a:t>
            </a:r>
            <a:r>
              <a:rPr lang="fr-FR" dirty="0">
                <a:latin typeface="Montserrat Light" panose="020B0604020202020204" charset="0"/>
              </a:rPr>
              <a:t> des </a:t>
            </a:r>
            <a:r>
              <a:rPr lang="fr-FR" b="1" dirty="0">
                <a:latin typeface="Montserrat Light" panose="020B0604020202020204" charset="0"/>
              </a:rPr>
              <a:t>jeunes ingénieurs</a:t>
            </a:r>
            <a:br>
              <a:rPr lang="fr-FR" dirty="0">
                <a:latin typeface="Montserrat Light" panose="020B0604020202020204" charset="0"/>
              </a:rPr>
            </a:br>
            <a:br>
              <a:rPr lang="fr-FR" sz="1200" dirty="0">
                <a:latin typeface="Montserrat Light" panose="020B0604020202020204" charset="0"/>
              </a:rPr>
            </a:br>
            <a:r>
              <a:rPr lang="fr-FR" sz="1600" dirty="0">
                <a:latin typeface="Montserrat Light" panose="020B0604020202020204" charset="0"/>
              </a:rPr>
              <a:t>CGE : Conférence des Grandes Ecoles</a:t>
            </a:r>
            <a:br>
              <a:rPr lang="fr-FR" dirty="0">
                <a:latin typeface="Montserrat Light" panose="020B0604020202020204" charset="0"/>
              </a:rPr>
            </a:br>
            <a:br>
              <a:rPr lang="fr-FR" dirty="0">
                <a:latin typeface="Montserrat Light" panose="020B0604020202020204" charset="0"/>
              </a:rPr>
            </a:br>
            <a:r>
              <a:rPr lang="fr-FR" dirty="0"/>
              <a:t> </a:t>
            </a:r>
            <a:endParaRPr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lang="fr-FR"/>
          </a:p>
        </p:txBody>
      </p:sp>
      <p:sp>
        <p:nvSpPr>
          <p:cNvPr id="3" name="Google Shape;52;p10">
            <a:extLst>
              <a:ext uri="{FF2B5EF4-FFF2-40B4-BE49-F238E27FC236}">
                <a16:creationId xmlns:a16="http://schemas.microsoft.com/office/drawing/2014/main" id="{C7637965-EF72-7D54-7B5A-87EF9A69ADF6}"/>
              </a:ext>
            </a:extLst>
          </p:cNvPr>
          <p:cNvSpPr txBox="1">
            <a:spLocks/>
          </p:cNvSpPr>
          <p:nvPr/>
        </p:nvSpPr>
        <p:spPr>
          <a:xfrm>
            <a:off x="204378" y="4600149"/>
            <a:ext cx="8735243" cy="21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None/>
              <a:defRPr sz="3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br>
              <a:rPr lang="fr-FR" dirty="0"/>
            </a:br>
            <a:r>
              <a:rPr lang="fr-FR" dirty="0"/>
              <a:t>3 objectifs :</a:t>
            </a:r>
          </a:p>
          <a:p>
            <a:r>
              <a:rPr lang="fr-FR" sz="2400" b="1" dirty="0"/>
              <a:t>Valoriser l’ICAM </a:t>
            </a:r>
            <a:r>
              <a:rPr lang="fr-FR" sz="2400" dirty="0"/>
              <a:t>dans le champ des 193 Grandes Ecoles</a:t>
            </a:r>
          </a:p>
          <a:p>
            <a:r>
              <a:rPr lang="fr-FR" sz="2400" dirty="0"/>
              <a:t>Conforter la</a:t>
            </a:r>
            <a:r>
              <a:rPr lang="fr-FR" sz="2400" b="1" dirty="0"/>
              <a:t> CTI </a:t>
            </a:r>
            <a:r>
              <a:rPr lang="fr-FR" sz="2000" dirty="0"/>
              <a:t>(Commission  des Titres  d’Ingénieurs)</a:t>
            </a:r>
            <a:endParaRPr lang="fr-FR" sz="2400" dirty="0"/>
          </a:p>
          <a:p>
            <a:r>
              <a:rPr lang="fr-FR" sz="2400" dirty="0"/>
              <a:t>Fournir des </a:t>
            </a:r>
            <a:r>
              <a:rPr lang="fr-FR" sz="2400" b="1" dirty="0"/>
              <a:t>données</a:t>
            </a:r>
            <a:r>
              <a:rPr lang="fr-FR" sz="2400" dirty="0"/>
              <a:t> pour les étudiants des promos suivantes et le </a:t>
            </a:r>
            <a:r>
              <a:rPr lang="fr-FR" sz="2400" b="1" dirty="0"/>
              <a:t>classement</a:t>
            </a:r>
            <a:r>
              <a:rPr lang="fr-FR" sz="2400" dirty="0"/>
              <a:t> des écoles d’ingénieurs </a:t>
            </a:r>
          </a:p>
          <a:p>
            <a:endParaRPr lang="fr-FR" sz="2800" dirty="0"/>
          </a:p>
          <a:p>
            <a:r>
              <a:rPr lang="fr-FR" sz="2400" dirty="0"/>
              <a:t>Merci d’y répondre  avec précision</a:t>
            </a:r>
          </a:p>
          <a:p>
            <a:endParaRPr lang="fr-FR" sz="2000" dirty="0"/>
          </a:p>
          <a:p>
            <a:br>
              <a:rPr lang="fr-FR" dirty="0">
                <a:latin typeface="Montserrat Light" panose="020B0604020202020204" charset="0"/>
              </a:rPr>
            </a:br>
            <a:br>
              <a:rPr lang="fr-FR" dirty="0">
                <a:latin typeface="Montserrat Light" panose="020B0604020202020204" charset="0"/>
              </a:rPr>
            </a:br>
            <a:r>
              <a:rPr lang="fr-FR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B72CE0-DD37-4130-947B-D26E068A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59458" cy="762854"/>
          </a:xfrm>
        </p:spPr>
        <p:txBody>
          <a:bodyPr/>
          <a:lstStyle/>
          <a:p>
            <a:r>
              <a:rPr lang="fr-FR" dirty="0"/>
              <a:t>Le salaire, ses éléments ( 3/3)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7740EB-9B94-4A9D-9856-0AB113052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27967"/>
            <a:ext cx="8229600" cy="4698195"/>
          </a:xfrm>
        </p:spPr>
        <p:txBody>
          <a:bodyPr>
            <a:normAutofit fontScale="70000" lnSpcReduction="20000"/>
          </a:bodyPr>
          <a:lstStyle/>
          <a:p>
            <a:pPr marL="76200" indent="0">
              <a:buNone/>
            </a:pPr>
            <a:r>
              <a:rPr lang="fr-FR" sz="2100" b="1" dirty="0"/>
              <a:t>Avantages en nature</a:t>
            </a:r>
            <a:br>
              <a:rPr lang="fr-FR" b="1" dirty="0"/>
            </a:br>
            <a:endParaRPr lang="fr-FR" b="1" dirty="0"/>
          </a:p>
          <a:p>
            <a:pPr marL="533400" lvl="1" indent="0">
              <a:lnSpc>
                <a:spcPct val="220000"/>
              </a:lnSpc>
            </a:pPr>
            <a:r>
              <a:rPr lang="fr-FR" dirty="0"/>
              <a:t> </a:t>
            </a:r>
            <a:r>
              <a:rPr lang="fr-FR" sz="1900" dirty="0"/>
              <a:t>Il y a </a:t>
            </a:r>
            <a:r>
              <a:rPr lang="fr-FR" sz="1900" u="sng" dirty="0"/>
              <a:t>avantage en nature </a:t>
            </a:r>
            <a:r>
              <a:rPr lang="fr-FR" sz="1900" dirty="0"/>
              <a:t>lorsque l’employeur fournit à ses salariés des biens ou  des services destinés à un usage personnel, à titre gratuit ou à des conditions avantageuses </a:t>
            </a:r>
          </a:p>
          <a:p>
            <a:pPr marL="990600" lvl="2" indent="0">
              <a:lnSpc>
                <a:spcPct val="220000"/>
              </a:lnSpc>
            </a:pPr>
            <a:r>
              <a:rPr lang="fr-FR" sz="1900" dirty="0"/>
              <a:t>Exemple : logement, véhicule, téléphone portable, ordinateur portable, tickets restaurants, ...</a:t>
            </a:r>
          </a:p>
          <a:p>
            <a:pPr marL="990600" lvl="2" indent="0">
              <a:lnSpc>
                <a:spcPct val="220000"/>
              </a:lnSpc>
            </a:pPr>
            <a:r>
              <a:rPr lang="fr-FR" sz="1900" dirty="0"/>
              <a:t>Les avantages en nature ne doivent pas être confondus avec les frais professionnels, remboursés sur justificatifs .</a:t>
            </a:r>
          </a:p>
          <a:p>
            <a:pPr marL="533400" lvl="1" indent="0">
              <a:lnSpc>
                <a:spcPct val="220000"/>
              </a:lnSpc>
            </a:pPr>
            <a:r>
              <a:rPr lang="fr-FR" sz="1900" dirty="0"/>
              <a:t> C’est la </a:t>
            </a:r>
            <a:r>
              <a:rPr lang="fr-FR" sz="1900" b="1" u="sng" dirty="0"/>
              <a:t>troisième question de l’enquête CGE</a:t>
            </a:r>
          </a:p>
          <a:p>
            <a:pPr marL="990600" lvl="2" indent="0">
              <a:lnSpc>
                <a:spcPct val="220000"/>
              </a:lnSpc>
            </a:pPr>
            <a:r>
              <a:rPr lang="fr-FR" sz="1900" u="sng" dirty="0"/>
              <a:t> indiquer le montant annuel</a:t>
            </a:r>
          </a:p>
          <a:p>
            <a:pPr marL="76200" indent="0">
              <a:lnSpc>
                <a:spcPct val="220000"/>
              </a:lnSpc>
              <a:buNone/>
            </a:pPr>
            <a:r>
              <a:rPr lang="fr-FR" sz="19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1665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conclusion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0166" y="1392701"/>
            <a:ext cx="8229600" cy="4367701"/>
          </a:xfrm>
        </p:spPr>
        <p:txBody>
          <a:bodyPr/>
          <a:lstStyle/>
          <a:p>
            <a:r>
              <a:rPr lang="fr-FR" dirty="0"/>
              <a:t>L’enquête CGE 2025 arrive</a:t>
            </a:r>
          </a:p>
          <a:p>
            <a:r>
              <a:rPr lang="fr-FR" dirty="0"/>
              <a:t>Il est important</a:t>
            </a:r>
          </a:p>
          <a:p>
            <a:pPr lvl="1"/>
            <a:r>
              <a:rPr lang="fr-FR" dirty="0"/>
              <a:t>Que vous y répondiez nombreux</a:t>
            </a:r>
          </a:p>
          <a:p>
            <a:pPr lvl="1"/>
            <a:r>
              <a:rPr lang="fr-FR" dirty="0"/>
              <a:t>Que vous répondiez précisément aux questions</a:t>
            </a:r>
          </a:p>
          <a:p>
            <a:pPr lvl="1"/>
            <a:r>
              <a:rPr lang="fr-FR" dirty="0"/>
              <a:t>Que vous le fassiez rapidement</a:t>
            </a:r>
          </a:p>
          <a:p>
            <a:r>
              <a:rPr lang="fr-FR" dirty="0"/>
              <a:t>C’est utile</a:t>
            </a:r>
          </a:p>
          <a:p>
            <a:pPr lvl="1"/>
            <a:r>
              <a:rPr lang="fr-FR" dirty="0"/>
              <a:t>Pour chacun, car cela permet de se positionner:</a:t>
            </a:r>
          </a:p>
          <a:p>
            <a:pPr lvl="2"/>
            <a:r>
              <a:rPr lang="fr-FR" dirty="0"/>
              <a:t>Par rapport aux autres Ingénieurs ICAM</a:t>
            </a:r>
          </a:p>
          <a:p>
            <a:pPr lvl="2"/>
            <a:r>
              <a:rPr lang="fr-FR" dirty="0"/>
              <a:t>Par rapport aux autres Ecoles d’ingénieurs</a:t>
            </a:r>
          </a:p>
          <a:p>
            <a:pPr lvl="1"/>
            <a:r>
              <a:rPr lang="fr-FR" dirty="0"/>
              <a:t>Pour le Groupe ICAM, car les résultats</a:t>
            </a:r>
          </a:p>
          <a:p>
            <a:pPr lvl="2"/>
            <a:r>
              <a:rPr lang="fr-FR" dirty="0"/>
              <a:t>Sont utilisés pour les classements entre les Ecoles par les revues spécialisées</a:t>
            </a:r>
          </a:p>
          <a:p>
            <a:pPr lvl="2"/>
            <a:r>
              <a:rPr lang="fr-FR" dirty="0"/>
              <a:t>Permettent la reconnaissance du diplôme «  Ingénieur ICAM »</a:t>
            </a:r>
          </a:p>
          <a:p>
            <a:pPr lvl="2"/>
            <a:r>
              <a:rPr lang="fr-FR" dirty="0"/>
              <a:t>Contribuent à l’attractivité des Ecoles du Groupe.</a:t>
            </a:r>
          </a:p>
          <a:p>
            <a:r>
              <a:rPr lang="fr-FR" b="1" dirty="0"/>
              <a:t>Merci de votre participation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fr-FR"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Sommaire: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57200" y="1331843"/>
            <a:ext cx="8229600" cy="4794319"/>
          </a:xfrm>
        </p:spPr>
        <p:txBody>
          <a:bodyPr/>
          <a:lstStyle/>
          <a:p>
            <a:r>
              <a:rPr lang="fr-FR" dirty="0"/>
              <a:t>Enquête de notoriété</a:t>
            </a:r>
          </a:p>
          <a:p>
            <a:r>
              <a:rPr lang="fr-FR" dirty="0"/>
              <a:t>L’enquête CGE</a:t>
            </a:r>
          </a:p>
          <a:p>
            <a:r>
              <a:rPr lang="fr-FR" dirty="0"/>
              <a:t>Les enjeux</a:t>
            </a:r>
          </a:p>
          <a:p>
            <a:r>
              <a:rPr lang="fr-FR" dirty="0"/>
              <a:t>Le rôle des jeunes générations </a:t>
            </a:r>
          </a:p>
          <a:p>
            <a:r>
              <a:rPr lang="fr-FR" dirty="0"/>
              <a:t>La rémunération : de quoi est-elle constituée?</a:t>
            </a:r>
          </a:p>
          <a:p>
            <a:r>
              <a:rPr lang="fr-FR" dirty="0"/>
              <a:t>En conclusion</a:t>
            </a:r>
          </a:p>
          <a:p>
            <a:endParaRPr lang="fr-FR" dirty="0"/>
          </a:p>
          <a:p>
            <a:pPr lvl="1" algn="just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2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fr-FR"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Les enquêtes de notoriété: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57200" y="1331843"/>
            <a:ext cx="8229600" cy="4794319"/>
          </a:xfrm>
        </p:spPr>
        <p:txBody>
          <a:bodyPr/>
          <a:lstStyle/>
          <a:p>
            <a:r>
              <a:rPr lang="fr-FR" dirty="0"/>
              <a:t>Qu’est-ce qu’une enquête de notoriété?</a:t>
            </a:r>
          </a:p>
          <a:p>
            <a:pPr lvl="1"/>
            <a:r>
              <a:rPr lang="fr-FR" dirty="0"/>
              <a:t>C’est une enquête réalisée par un organisme officiel accrédité. </a:t>
            </a:r>
          </a:p>
          <a:p>
            <a:pPr lvl="1"/>
            <a:r>
              <a:rPr lang="fr-FR" dirty="0"/>
              <a:t>Réalisée sous la forme d’un questionnaire détaillé, généralement chaque année.</a:t>
            </a:r>
          </a:p>
          <a:p>
            <a:pPr lvl="1"/>
            <a:r>
              <a:rPr lang="fr-FR" dirty="0"/>
              <a:t>S’adressant soit directement aux écoles, soit aux jeunes diplômés, soit aux ingénieurs en activité.</a:t>
            </a:r>
          </a:p>
          <a:p>
            <a:pPr lvl="1" algn="just"/>
            <a:endParaRPr lang="fr-FR" dirty="0"/>
          </a:p>
          <a:p>
            <a:r>
              <a:rPr lang="fr-FR" dirty="0"/>
              <a:t>Quels en sont les objectifs?</a:t>
            </a:r>
          </a:p>
          <a:p>
            <a:pPr lvl="1"/>
            <a:r>
              <a:rPr lang="fr-FR" dirty="0"/>
              <a:t>Ils sont spécifiques à chaque enquête, en fonction du destinataire.</a:t>
            </a:r>
          </a:p>
          <a:p>
            <a:pPr lvl="1"/>
            <a:r>
              <a:rPr lang="fr-FR" dirty="0"/>
              <a:t>Cela peut couvrir le cursus pédagogique, le recrutement des étudiants, les perspectives d’emploi, l’insertion des jeunes diplômés, l’employabilité, la vie étudiante…</a:t>
            </a:r>
          </a:p>
          <a:p>
            <a:pPr lvl="1"/>
            <a:r>
              <a:rPr lang="fr-FR" dirty="0"/>
              <a:t>Les résultats sont synthétisés dans des bases de données accessibles entre autres aux magazines étudiants.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fr-FR"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457200" y="228918"/>
            <a:ext cx="7280031" cy="762854"/>
          </a:xfrm>
        </p:spPr>
        <p:txBody>
          <a:bodyPr/>
          <a:lstStyle/>
          <a:p>
            <a:pPr lvl="0"/>
            <a:r>
              <a:rPr lang="fr-FR" dirty="0"/>
              <a:t>L’enquête CGE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57200" y="1371601"/>
            <a:ext cx="8229600" cy="5367528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sz="1800" dirty="0"/>
          </a:p>
          <a:p>
            <a:r>
              <a:rPr lang="fr-FR" sz="1800" dirty="0"/>
              <a:t> Lancée par la Conférence des Grandes écoles (CGE)</a:t>
            </a:r>
            <a:br>
              <a:rPr lang="fr-FR" sz="1800" dirty="0"/>
            </a:br>
            <a:endParaRPr lang="fr-FR" sz="1800" dirty="0"/>
          </a:p>
          <a:p>
            <a:r>
              <a:rPr lang="fr-FR" sz="1800" dirty="0"/>
              <a:t>Elle est adressée à </a:t>
            </a:r>
            <a:r>
              <a:rPr lang="fr-FR" sz="1800" u="sng" dirty="0"/>
              <a:t>tous les ingénieurs  </a:t>
            </a:r>
            <a:r>
              <a:rPr lang="fr-FR" sz="1800" u="sng" dirty="0" err="1"/>
              <a:t>diplomés</a:t>
            </a:r>
            <a:r>
              <a:rPr lang="fr-FR" sz="1800" u="sng" dirty="0"/>
              <a:t> en France </a:t>
            </a:r>
            <a:r>
              <a:rPr lang="fr-FR" sz="1800" dirty="0"/>
              <a:t>des 3 dernières promotions: 2022, 2023, 2024</a:t>
            </a:r>
            <a:br>
              <a:rPr lang="fr-FR" sz="1800" dirty="0"/>
            </a:br>
            <a:endParaRPr lang="fr-FR" sz="1800" dirty="0"/>
          </a:p>
          <a:p>
            <a:r>
              <a:rPr lang="fr-FR" sz="1800" u="sng" dirty="0"/>
              <a:t>194 Ecoles participent,, </a:t>
            </a:r>
            <a:r>
              <a:rPr lang="fr-FR" sz="1800" dirty="0"/>
              <a:t> 35000 questionnaires envoyés en 2022</a:t>
            </a:r>
            <a:endParaRPr lang="fr-FR" sz="1800" u="sng" dirty="0"/>
          </a:p>
          <a:p>
            <a:pPr lvl="1">
              <a:buNone/>
            </a:pPr>
            <a:r>
              <a:rPr lang="fr-FR" sz="1800" dirty="0"/>
              <a:t>	Fort taux de réponses  </a:t>
            </a:r>
          </a:p>
          <a:p>
            <a:pPr lvl="1">
              <a:buNone/>
            </a:pPr>
            <a:r>
              <a:rPr lang="fr-FR" sz="1800" b="1" dirty="0"/>
              <a:t>			70% en moyenne pour la promo sortante</a:t>
            </a:r>
          </a:p>
          <a:p>
            <a:pPr lvl="1">
              <a:buNone/>
            </a:pPr>
            <a:r>
              <a:rPr lang="fr-FR" sz="1800" dirty="0"/>
              <a:t>	</a:t>
            </a:r>
          </a:p>
          <a:p>
            <a:pPr lvl="1">
              <a:buNone/>
            </a:pPr>
            <a:endParaRPr lang="fr-FR" sz="1800" u="sng" dirty="0"/>
          </a:p>
          <a:p>
            <a:r>
              <a:rPr lang="fr-FR" sz="1800" dirty="0"/>
              <a:t>Sous la forme d’un questionnaire  très détaillé via internet</a:t>
            </a:r>
            <a:br>
              <a:rPr lang="fr-FR" sz="1800" dirty="0"/>
            </a:br>
            <a:endParaRPr lang="fr-FR" sz="1800" dirty="0"/>
          </a:p>
          <a:p>
            <a:r>
              <a:rPr lang="fr-FR" sz="1800" dirty="0"/>
              <a:t>Collectant toute une série d’informations concernant la situation des ingénieurs diplômés.</a:t>
            </a:r>
          </a:p>
          <a:p>
            <a:endParaRPr lang="fr-FR" sz="1800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04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fr-FR"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Les enjeux: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57200" y="1331843"/>
            <a:ext cx="8229600" cy="4794319"/>
          </a:xfrm>
        </p:spPr>
        <p:txBody>
          <a:bodyPr/>
          <a:lstStyle/>
          <a:p>
            <a:r>
              <a:rPr lang="fr-FR" dirty="0"/>
              <a:t>Les principaux enjeux de l’enquête CGE sont:</a:t>
            </a:r>
          </a:p>
          <a:p>
            <a:pPr lvl="1"/>
            <a:r>
              <a:rPr lang="fr-FR" dirty="0"/>
              <a:t>De positionner et valoriser les écoles du groupe ICAM en France , notamment au travers des classements de magazines, mais également lors des forums, salons étudiants etc…</a:t>
            </a:r>
          </a:p>
          <a:p>
            <a:pPr lvl="1"/>
            <a:r>
              <a:rPr lang="fr-FR" dirty="0"/>
              <a:t>De favoriser l’embauche des ingénieurs ICAM</a:t>
            </a:r>
          </a:p>
          <a:p>
            <a:pPr lvl="1"/>
            <a:r>
              <a:rPr lang="fr-FR" dirty="0"/>
              <a:t>D’améliorer leur reconnaissance dès cette embauche</a:t>
            </a:r>
          </a:p>
          <a:p>
            <a:r>
              <a:rPr lang="fr-FR" dirty="0"/>
              <a:t>Mais aussi  conforter la CTI ( Commission des titres d’Ingénieurs) dans la reconnaissance du diplôme ICAM</a:t>
            </a:r>
            <a:br>
              <a:rPr lang="fr-FR" dirty="0"/>
            </a:br>
            <a:endParaRPr lang="fr-FR" dirty="0"/>
          </a:p>
          <a:p>
            <a:r>
              <a:rPr lang="fr-FR" dirty="0"/>
              <a:t> Et encore de fournir  des données d’entrée exploitées par des medias:</a:t>
            </a:r>
          </a:p>
          <a:p>
            <a:pPr lvl="1"/>
            <a:r>
              <a:rPr lang="fr-FR" dirty="0"/>
              <a:t>Plusieurs magazines (L’Etudiant, L’Usine Nouvelle, Le Figaro…) établissent des classements en reprenant seulement certains critères à partir des de ces bases données</a:t>
            </a:r>
          </a:p>
          <a:p>
            <a:r>
              <a:rPr lang="fr-FR" dirty="0"/>
              <a:t>La précision et l’exactitude des réponses sont donc cruciales pour un bon classement du groupe ICAM, et donc pour son attractivité.</a:t>
            </a:r>
          </a:p>
        </p:txBody>
      </p:sp>
    </p:spTree>
    <p:extLst>
      <p:ext uri="{BB962C8B-B14F-4D97-AF65-F5344CB8AC3E}">
        <p14:creationId xmlns:p14="http://schemas.microsoft.com/office/powerpoint/2010/main" val="144227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fr-FR"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Rôle des jeunes promotions :</a:t>
            </a:r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57200" y="1341783"/>
            <a:ext cx="8229600" cy="4784379"/>
          </a:xfrm>
        </p:spPr>
        <p:txBody>
          <a:bodyPr/>
          <a:lstStyle/>
          <a:p>
            <a:r>
              <a:rPr lang="fr-FR" dirty="0"/>
              <a:t>Le rôle des jeunes promotions (N, N-1, N-2) est très important, </a:t>
            </a:r>
            <a:r>
              <a:rPr lang="fr-FR" u="sng" dirty="0"/>
              <a:t>notamment  pour l’enquête CGE</a:t>
            </a:r>
            <a:r>
              <a:rPr lang="fr-FR" dirty="0"/>
              <a:t>, mais aussi pour les autres enquêtes.</a:t>
            </a:r>
          </a:p>
          <a:p>
            <a:pPr lvl="1"/>
            <a:r>
              <a:rPr lang="fr-FR" dirty="0"/>
              <a:t>IESF ( Ingénieurs et Scientifiques de France)</a:t>
            </a:r>
          </a:p>
          <a:p>
            <a:r>
              <a:rPr lang="fr-FR" dirty="0"/>
              <a:t>Dans l’enquête, c’est la </a:t>
            </a:r>
            <a:r>
              <a:rPr lang="fr-FR" b="1" dirty="0"/>
              <a:t>date de diplomation </a:t>
            </a:r>
            <a:r>
              <a:rPr lang="fr-FR" dirty="0"/>
              <a:t>qui est prise  en compte pas celle de la promo  : un 2023 diplômé en mars 2024 sera dans la statistique des sortants en 2024,</a:t>
            </a:r>
          </a:p>
          <a:p>
            <a:pPr marL="76200" indent="0">
              <a:buNone/>
            </a:pPr>
            <a:endParaRPr lang="fr-FR" dirty="0"/>
          </a:p>
          <a:p>
            <a:r>
              <a:rPr lang="fr-FR" dirty="0"/>
              <a:t>Votre rôle à tous est de: </a:t>
            </a:r>
          </a:p>
          <a:p>
            <a:pPr lvl="1"/>
            <a:r>
              <a:rPr lang="fr-FR" u="sng" dirty="0">
                <a:solidFill>
                  <a:srgbClr val="0000FF"/>
                </a:solidFill>
              </a:rPr>
              <a:t>Bien être attentif à  l’arrivée l’enquête CGE </a:t>
            </a:r>
            <a:r>
              <a:rPr lang="fr-FR" dirty="0"/>
              <a:t>qui sera  envoyée, fin janvier,  via une adresse mail ICAM (Jean Paul Floquet) : </a:t>
            </a:r>
            <a:r>
              <a:rPr lang="fr-FR" dirty="0">
                <a:hlinkClick r:id="rId3"/>
              </a:rPr>
              <a:t>cge@ingenieur-icam.fr</a:t>
            </a:r>
            <a:br>
              <a:rPr lang="fr-FR" dirty="0"/>
            </a:br>
            <a:endParaRPr lang="fr-FR" dirty="0"/>
          </a:p>
          <a:p>
            <a:pPr lvl="1"/>
            <a:r>
              <a:rPr lang="fr-FR" dirty="0"/>
              <a:t>Répondre à toutes les questions en pensant à </a:t>
            </a:r>
            <a:r>
              <a:rPr lang="fr-FR" u="sng" dirty="0">
                <a:solidFill>
                  <a:srgbClr val="0000FF"/>
                </a:solidFill>
              </a:rPr>
              <a:t>se valoriser et à valoriser l’école</a:t>
            </a:r>
            <a:br>
              <a:rPr lang="fr-FR" u="sng" dirty="0">
                <a:solidFill>
                  <a:srgbClr val="0000FF"/>
                </a:solidFill>
              </a:rPr>
            </a:br>
            <a:endParaRPr lang="fr-FR" u="sng" dirty="0">
              <a:solidFill>
                <a:srgbClr val="0000FF"/>
              </a:solidFill>
            </a:endParaRPr>
          </a:p>
          <a:p>
            <a:pPr lvl="1"/>
            <a:r>
              <a:rPr lang="fr-FR" u="sng" dirty="0">
                <a:solidFill>
                  <a:srgbClr val="0000FF"/>
                </a:solidFill>
              </a:rPr>
              <a:t>Répondre dans les délais </a:t>
            </a:r>
            <a:r>
              <a:rPr lang="fr-FR" dirty="0"/>
              <a:t>: une relance est faite en février, elle est close vers le 15 mars.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681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E857F00-E85D-4DB3-BF69-62CE71FC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7280031" cy="762854"/>
          </a:xfrm>
        </p:spPr>
        <p:txBody>
          <a:bodyPr/>
          <a:lstStyle/>
          <a:p>
            <a:r>
              <a:rPr lang="fr-FR" dirty="0"/>
              <a:t>Le salaire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49854C-AE41-422C-BE23-D85C2D6EB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0335"/>
            <a:ext cx="8229600" cy="4775827"/>
          </a:xfrm>
        </p:spPr>
        <p:txBody>
          <a:bodyPr/>
          <a:lstStyle/>
          <a:p>
            <a:r>
              <a:rPr lang="fr-FR" sz="1800" dirty="0"/>
              <a:t>Le salaire d’embauche est un élément important présent dans toutes les enquêtes.</a:t>
            </a:r>
            <a:br>
              <a:rPr lang="fr-FR" sz="1800" dirty="0"/>
            </a:br>
            <a:endParaRPr lang="fr-FR" sz="1800" dirty="0"/>
          </a:p>
          <a:p>
            <a:pPr lvl="1"/>
            <a:r>
              <a:rPr lang="fr-FR" sz="1800" dirty="0"/>
              <a:t>Il est important car il initie votre courbe salariale</a:t>
            </a:r>
          </a:p>
          <a:p>
            <a:pPr lvl="1"/>
            <a:r>
              <a:rPr lang="fr-FR" sz="1800" dirty="0"/>
              <a:t>Il positionne l’ICAM par rapport aux autres Ecoles </a:t>
            </a:r>
            <a:br>
              <a:rPr lang="fr-FR" sz="1800" dirty="0"/>
            </a:br>
            <a:endParaRPr lang="fr-FR" sz="1800" dirty="0"/>
          </a:p>
          <a:p>
            <a:pPr lvl="1"/>
            <a:r>
              <a:rPr lang="fr-FR" sz="1800" dirty="0"/>
              <a:t>C’est aussi un critère </a:t>
            </a:r>
            <a:r>
              <a:rPr lang="fr-FR" sz="1800" u="sng" dirty="0"/>
              <a:t>regardé particulièrement par tous les futurs étudiants, et leurs parents</a:t>
            </a:r>
            <a:r>
              <a:rPr lang="fr-FR" sz="1800" dirty="0"/>
              <a:t>, lors du choix des écoles sur Parcours Sup</a:t>
            </a:r>
            <a:br>
              <a:rPr lang="fr-FR" sz="1800" dirty="0"/>
            </a:br>
            <a:endParaRPr lang="fr-FR" sz="1800" dirty="0"/>
          </a:p>
          <a:p>
            <a:pPr lvl="1"/>
            <a:r>
              <a:rPr lang="fr-FR" sz="1800" dirty="0"/>
              <a:t>Ce salaire d’embauche publié dans de nombreuses revues à destination des employeurs leur permet de </a:t>
            </a:r>
            <a:r>
              <a:rPr lang="fr-FR" sz="1800" u="sng" dirty="0">
                <a:solidFill>
                  <a:srgbClr val="0000FF"/>
                </a:solidFill>
              </a:rPr>
              <a:t>définir le salaire d’embauche « ICAM » de référence</a:t>
            </a:r>
            <a:r>
              <a:rPr lang="fr-FR" sz="1800" b="1" dirty="0">
                <a:solidFill>
                  <a:srgbClr val="0000FF"/>
                </a:solidFill>
              </a:rPr>
              <a:t> </a:t>
            </a:r>
            <a:r>
              <a:rPr lang="fr-FR" sz="1800" dirty="0"/>
              <a:t>au sein de l’entreprise.</a:t>
            </a:r>
          </a:p>
          <a:p>
            <a:pPr lvl="1"/>
            <a:endParaRPr lang="fr-FR" dirty="0"/>
          </a:p>
          <a:p>
            <a:pPr marL="762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945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E857F00-E85D-4DB3-BF69-62CE71FC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73617" cy="762854"/>
          </a:xfrm>
        </p:spPr>
        <p:txBody>
          <a:bodyPr/>
          <a:lstStyle/>
          <a:p>
            <a:r>
              <a:rPr lang="fr-FR" dirty="0"/>
              <a:t>Le salaire, ses éléments ( 1/3)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49854C-AE41-422C-BE23-D85C2D6EB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01417"/>
            <a:ext cx="8229600" cy="4724745"/>
          </a:xfrm>
        </p:spPr>
        <p:txBody>
          <a:bodyPr/>
          <a:lstStyle/>
          <a:p>
            <a:pPr>
              <a:buNone/>
            </a:pPr>
            <a:r>
              <a:rPr lang="fr-FR" b="1" dirty="0"/>
              <a:t>Le salaire brut  </a:t>
            </a:r>
          </a:p>
          <a:p>
            <a:pPr lvl="1"/>
            <a:r>
              <a:rPr lang="fr-FR" dirty="0"/>
              <a:t> Il est contractuel, mentionné dans le contrat de travail: . </a:t>
            </a:r>
          </a:p>
          <a:p>
            <a:pPr marL="947420" lvl="1" indent="-342900"/>
            <a:r>
              <a:rPr lang="fr-FR" dirty="0"/>
              <a:t>Il est  généralement </a:t>
            </a:r>
            <a:r>
              <a:rPr lang="fr-FR" u="sng" dirty="0"/>
              <a:t>annuel</a:t>
            </a:r>
          </a:p>
          <a:p>
            <a:pPr marL="1404620" lvl="2" indent="-342900"/>
            <a:r>
              <a:rPr lang="fr-FR" dirty="0"/>
              <a:t>Le versement  peut être en plusieurs mensualités (12, 13 ou plus) selon les entreprises </a:t>
            </a:r>
          </a:p>
          <a:p>
            <a:pPr marL="1404620" lvl="2" indent="-342900"/>
            <a:r>
              <a:rPr lang="fr-FR" dirty="0"/>
              <a:t>Il est exprimé en euros, pas en k€</a:t>
            </a:r>
          </a:p>
          <a:p>
            <a:pPr marL="1404620" lvl="2" indent="-342900"/>
            <a:r>
              <a:rPr lang="fr-FR" dirty="0"/>
              <a:t>Il inclut les charges sociales « salarié » ( ne pas confondre avec le salaire net)</a:t>
            </a:r>
          </a:p>
          <a:p>
            <a:pPr marL="1404620" lvl="2" indent="-342900"/>
            <a:r>
              <a:rPr lang="fr-FR" dirty="0"/>
              <a:t>Dans le cas d’un CDD  ou </a:t>
            </a:r>
            <a:r>
              <a:rPr lang="fr-FR" dirty="0" err="1"/>
              <a:t>interim</a:t>
            </a:r>
            <a:r>
              <a:rPr lang="fr-FR" dirty="0"/>
              <a:t>, le salaire annuel à mentionner se calcule sur douze mois (Salaire mensuel du CDD X 12 + indemnité de précarité)</a:t>
            </a:r>
          </a:p>
          <a:p>
            <a:pPr marL="1404620" lvl="2" indent="-342900"/>
            <a:endParaRPr lang="fr-FR" dirty="0"/>
          </a:p>
          <a:p>
            <a:pPr marL="1404620" lvl="2" indent="-342900">
              <a:buNone/>
            </a:pPr>
            <a:endParaRPr lang="fr-FR" b="1" dirty="0"/>
          </a:p>
          <a:p>
            <a:pPr marL="947420" lvl="1" indent="-342900"/>
            <a:r>
              <a:rPr lang="fr-FR" dirty="0"/>
              <a:t>C’est le </a:t>
            </a:r>
            <a:r>
              <a:rPr lang="fr-FR" b="1" dirty="0"/>
              <a:t>montant annuel </a:t>
            </a:r>
            <a:r>
              <a:rPr lang="fr-FR" dirty="0"/>
              <a:t>que demande la </a:t>
            </a:r>
            <a:r>
              <a:rPr lang="fr-FR" b="1" dirty="0"/>
              <a:t>CGE</a:t>
            </a:r>
            <a:r>
              <a:rPr lang="fr-FR" dirty="0"/>
              <a:t> dans la </a:t>
            </a:r>
            <a:r>
              <a:rPr lang="fr-FR" b="1" dirty="0"/>
              <a:t>1° question</a:t>
            </a:r>
          </a:p>
          <a:p>
            <a:pPr marL="457200" lvl="1" indent="-381000">
              <a:spcBef>
                <a:spcPts val="640"/>
              </a:spcBef>
              <a:buSzPts val="240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19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B72CE0-DD37-4130-947B-D26E068A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559458" cy="762854"/>
          </a:xfrm>
        </p:spPr>
        <p:txBody>
          <a:bodyPr/>
          <a:lstStyle/>
          <a:p>
            <a:r>
              <a:rPr lang="fr-FR" dirty="0"/>
              <a:t>Le salaire, ses éléments (2/3)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7740EB-9B94-4A9D-9856-0AB113052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27967"/>
            <a:ext cx="8229600" cy="4993935"/>
          </a:xfrm>
        </p:spPr>
        <p:txBody>
          <a:bodyPr>
            <a:normAutofit fontScale="92500" lnSpcReduction="10000"/>
          </a:bodyPr>
          <a:lstStyle/>
          <a:p>
            <a:pPr marL="457200" lvl="1" indent="-381000">
              <a:lnSpc>
                <a:spcPct val="170000"/>
              </a:lnSpc>
              <a:spcBef>
                <a:spcPts val="640"/>
              </a:spcBef>
              <a:buSzPts val="2400"/>
              <a:buNone/>
            </a:pPr>
            <a:r>
              <a:rPr lang="fr-FR" sz="1700" b="1" dirty="0"/>
              <a:t>Des primes peuvent venir en plus</a:t>
            </a:r>
            <a:r>
              <a:rPr lang="fr-FR" sz="1700" dirty="0"/>
              <a:t>, </a:t>
            </a:r>
          </a:p>
          <a:p>
            <a:pPr marL="914400" lvl="2" indent="-381000">
              <a:lnSpc>
                <a:spcPct val="170000"/>
              </a:lnSpc>
              <a:spcBef>
                <a:spcPts val="640"/>
              </a:spcBef>
              <a:buSzPts val="2400"/>
            </a:pPr>
            <a:r>
              <a:rPr lang="fr-FR" dirty="0"/>
              <a:t>c’est une </a:t>
            </a:r>
            <a:r>
              <a:rPr lang="fr-FR" b="1" u="sng" dirty="0"/>
              <a:t>deuxième question </a:t>
            </a:r>
            <a:r>
              <a:rPr lang="fr-FR" dirty="0"/>
              <a:t>de l’enquête.</a:t>
            </a:r>
          </a:p>
          <a:p>
            <a:pPr marL="1371600" lvl="3" indent="-381000">
              <a:lnSpc>
                <a:spcPct val="170000"/>
              </a:lnSpc>
              <a:spcBef>
                <a:spcPts val="640"/>
              </a:spcBef>
              <a:buSzPts val="2400"/>
            </a:pPr>
            <a:r>
              <a:rPr lang="fr-FR" u="sng" dirty="0"/>
              <a:t>Indiquer le montant annuel en euros</a:t>
            </a:r>
          </a:p>
          <a:p>
            <a:pPr marL="914400" lvl="2" indent="-381000">
              <a:lnSpc>
                <a:spcPct val="170000"/>
              </a:lnSpc>
              <a:spcBef>
                <a:spcPts val="640"/>
              </a:spcBef>
              <a:buSzPts val="2400"/>
            </a:pPr>
            <a:r>
              <a:rPr lang="fr-FR" dirty="0"/>
              <a:t> Ces primes  représentent la partie </a:t>
            </a:r>
            <a:r>
              <a:rPr lang="fr-FR" b="1" u="sng" dirty="0"/>
              <a:t>variable </a:t>
            </a:r>
            <a:r>
              <a:rPr lang="fr-FR" dirty="0"/>
              <a:t>de votre salaire. </a:t>
            </a:r>
          </a:p>
          <a:p>
            <a:pPr marL="914400" lvl="2" indent="-381000">
              <a:lnSpc>
                <a:spcPct val="170000"/>
              </a:lnSpc>
              <a:spcBef>
                <a:spcPts val="640"/>
              </a:spcBef>
              <a:buSzPts val="2400"/>
            </a:pPr>
            <a:r>
              <a:rPr lang="fr-FR" dirty="0"/>
              <a:t>Elles peuvent être relatives </a:t>
            </a:r>
          </a:p>
          <a:p>
            <a:pPr lvl="2">
              <a:lnSpc>
                <a:spcPct val="170000"/>
              </a:lnSpc>
            </a:pPr>
            <a:r>
              <a:rPr lang="fr-FR" dirty="0"/>
              <a:t> aux  performances ou qualités personnelles (primes sur objectifs individuels ou autres)</a:t>
            </a:r>
          </a:p>
          <a:p>
            <a:pPr lvl="2">
              <a:lnSpc>
                <a:spcPct val="170000"/>
              </a:lnSpc>
            </a:pPr>
            <a:r>
              <a:rPr lang="fr-FR" dirty="0"/>
              <a:t>à certaines conditions de travail </a:t>
            </a:r>
          </a:p>
          <a:p>
            <a:pPr lvl="3">
              <a:lnSpc>
                <a:spcPct val="170000"/>
              </a:lnSpc>
              <a:buFontTx/>
              <a:buChar char="-"/>
            </a:pPr>
            <a:r>
              <a:rPr lang="fr-FR" dirty="0"/>
              <a:t>primes d'astreinte, - primes et gratifications annuelles (primes de fin d'année, de vacances, ...)</a:t>
            </a:r>
          </a:p>
          <a:p>
            <a:pPr lvl="2">
              <a:lnSpc>
                <a:spcPct val="170000"/>
              </a:lnSpc>
              <a:buFontTx/>
              <a:buChar char="-"/>
            </a:pPr>
            <a:r>
              <a:rPr lang="fr-FR" dirty="0"/>
              <a:t>à des performances collectives : </a:t>
            </a:r>
            <a:r>
              <a:rPr lang="fr-FR" u="sng" dirty="0"/>
              <a:t>intéressement ou participation</a:t>
            </a:r>
          </a:p>
          <a:p>
            <a:pPr lvl="1">
              <a:lnSpc>
                <a:spcPct val="170000"/>
              </a:lnSpc>
              <a:buNone/>
            </a:pPr>
            <a:endParaRPr lang="fr-FR" u="sng" dirty="0"/>
          </a:p>
          <a:p>
            <a:pPr lvl="2">
              <a:lnSpc>
                <a:spcPct val="220000"/>
              </a:lnSpc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665257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ICAM">
  <a:themeElements>
    <a:clrScheme name="Personnalisé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36C09"/>
      </a:accent1>
      <a:accent2>
        <a:srgbClr val="FFC000"/>
      </a:accent2>
      <a:accent3>
        <a:srgbClr val="00B1B2"/>
      </a:accent3>
      <a:accent4>
        <a:srgbClr val="A23883"/>
      </a:accent4>
      <a:accent5>
        <a:srgbClr val="F2F2F2"/>
      </a:accent5>
      <a:accent6>
        <a:srgbClr val="F29400"/>
      </a:accent6>
      <a:hlink>
        <a:srgbClr val="E36C09"/>
      </a:hlink>
      <a:folHlink>
        <a:srgbClr val="9748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5925</TotalTime>
  <Words>1048</Words>
  <Application>Microsoft Office PowerPoint</Application>
  <PresentationFormat>Affichage à l'écran (4:3)</PresentationFormat>
  <Paragraphs>117</Paragraphs>
  <Slides>11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Montserrat</vt:lpstr>
      <vt:lpstr>Montserrat Light</vt:lpstr>
      <vt:lpstr>Montserrat SemiBold</vt:lpstr>
      <vt:lpstr>Arial</vt:lpstr>
      <vt:lpstr>Calibri</vt:lpstr>
      <vt:lpstr>Courier New</vt:lpstr>
      <vt:lpstr>Theme_ICAM</vt:lpstr>
      <vt:lpstr>Conception personnalisée</vt:lpstr>
      <vt:lpstr>  L’enquête CGE sur l’insertion des jeunes ingénieurs  CGE : Conférence des Grandes Ecoles   </vt:lpstr>
      <vt:lpstr>Sommaire:</vt:lpstr>
      <vt:lpstr>Les enquêtes de notoriété:</vt:lpstr>
      <vt:lpstr>L’enquête CGE</vt:lpstr>
      <vt:lpstr>Les enjeux:</vt:lpstr>
      <vt:lpstr>Rôle des jeunes promotions :</vt:lpstr>
      <vt:lpstr>Le salaire</vt:lpstr>
      <vt:lpstr>Le salaire, ses éléments ( 1/3)</vt:lpstr>
      <vt:lpstr>Le salaire, ses éléments (2/3)</vt:lpstr>
      <vt:lpstr>Le salaire, ses éléments ( 3/3)</vt:lpstr>
      <vt:lpstr>En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Bureau Elargi</dc:title>
  <dc:creator>Jean-Paul FLOQUET</dc:creator>
  <cp:lastModifiedBy>Thibaut Devin</cp:lastModifiedBy>
  <cp:revision>103</cp:revision>
  <dcterms:modified xsi:type="dcterms:W3CDTF">2025-01-10T14:57:17Z</dcterms:modified>
</cp:coreProperties>
</file>