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87" r:id="rId9"/>
    <p:sldId id="289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65" r:id="rId23"/>
    <p:sldId id="285" r:id="rId24"/>
    <p:sldId id="283" r:id="rId25"/>
    <p:sldId id="280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ExtraLight" panose="00000300000000000000" pitchFamily="2" charset="0"/>
      <p:regular r:id="rId36"/>
      <p:bold r:id="rId37"/>
      <p:italic r:id="rId38"/>
      <p:boldItalic r:id="rId39"/>
    </p:embeddedFont>
    <p:embeddedFont>
      <p:font typeface="Montserrat Light" panose="00000400000000000000" pitchFamily="2" charset="0"/>
      <p:regular r:id="rId40"/>
      <p:bold r:id="rId41"/>
      <p:italic r:id="rId42"/>
      <p:boldItalic r:id="rId43"/>
    </p:embeddedFont>
    <p:embeddedFont>
      <p:font typeface="Montserrat SemiBold" panose="00000700000000000000" pitchFamily="2" charset="0"/>
      <p:regular r:id="rId44"/>
      <p:bold r:id="rId45"/>
      <p:italic r:id="rId46"/>
      <p:boldItalic r:id="rId47"/>
    </p:embeddedFont>
    <p:embeddedFont>
      <p:font typeface="Noto Sans Symbols" panose="020B0604020202020204" charset="0"/>
      <p:regular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j0//CGdkl9jGszTVDLpbNFvPEg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ibaut DEVI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 Formation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Intégrés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Feuil1!$A$2:$A$10</c:f>
              <c:strCache>
                <c:ptCount val="9"/>
                <c:pt idx="0">
                  <c:v>28-49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80-89</c:v>
                </c:pt>
                <c:pt idx="5">
                  <c:v>90-99</c:v>
                </c:pt>
                <c:pt idx="6">
                  <c:v>100-109</c:v>
                </c:pt>
                <c:pt idx="7">
                  <c:v>110-119</c:v>
                </c:pt>
                <c:pt idx="8">
                  <c:v>120-129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57</c:v>
                </c:pt>
                <c:pt idx="1">
                  <c:v>215</c:v>
                </c:pt>
                <c:pt idx="2">
                  <c:v>398</c:v>
                </c:pt>
                <c:pt idx="3">
                  <c:v>563</c:v>
                </c:pt>
                <c:pt idx="4">
                  <c:v>765</c:v>
                </c:pt>
                <c:pt idx="5">
                  <c:v>1670</c:v>
                </c:pt>
                <c:pt idx="6">
                  <c:v>2816</c:v>
                </c:pt>
                <c:pt idx="7">
                  <c:v>2898</c:v>
                </c:pt>
                <c:pt idx="8">
                  <c:v>2635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F-4443-9A9F-31D50E6C1D7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Apprentissage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Feuil1!$A$2:$A$10</c:f>
              <c:strCache>
                <c:ptCount val="9"/>
                <c:pt idx="0">
                  <c:v>28-49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80-89</c:v>
                </c:pt>
                <c:pt idx="5">
                  <c:v>90-99</c:v>
                </c:pt>
                <c:pt idx="6">
                  <c:v>100-109</c:v>
                </c:pt>
                <c:pt idx="7">
                  <c:v>110-119</c:v>
                </c:pt>
                <c:pt idx="8">
                  <c:v>120-129</c:v>
                </c:pt>
              </c:strCache>
            </c:strRef>
          </c:cat>
          <c:val>
            <c:numRef>
              <c:f>Feuil1!$C$2:$C$10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273</c:v>
                </c:pt>
                <c:pt idx="6">
                  <c:v>1608</c:v>
                </c:pt>
                <c:pt idx="7">
                  <c:v>2456</c:v>
                </c:pt>
                <c:pt idx="8">
                  <c:v>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F-4443-9A9F-31D50E6C1D7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Continue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Feuil1!$A$2:$A$10</c:f>
              <c:strCache>
                <c:ptCount val="9"/>
                <c:pt idx="0">
                  <c:v>28-49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80-89</c:v>
                </c:pt>
                <c:pt idx="5">
                  <c:v>90-99</c:v>
                </c:pt>
                <c:pt idx="6">
                  <c:v>100-109</c:v>
                </c:pt>
                <c:pt idx="7">
                  <c:v>110-119</c:v>
                </c:pt>
                <c:pt idx="8">
                  <c:v>120-129</c:v>
                </c:pt>
              </c:strCache>
            </c:strRef>
          </c:cat>
          <c:val>
            <c:numRef>
              <c:f>Feuil1!$D$2:$D$10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89</c:v>
                </c:pt>
                <c:pt idx="6">
                  <c:v>226</c:v>
                </c:pt>
                <c:pt idx="7">
                  <c:v>392</c:v>
                </c:pt>
                <c:pt idx="8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F-4443-9A9F-31D50E6C1D7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Ouvert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Feuil1!$A$2:$A$10</c:f>
              <c:strCache>
                <c:ptCount val="9"/>
                <c:pt idx="0">
                  <c:v>28-49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80-89</c:v>
                </c:pt>
                <c:pt idx="5">
                  <c:v>90-99</c:v>
                </c:pt>
                <c:pt idx="6">
                  <c:v>100-109</c:v>
                </c:pt>
                <c:pt idx="7">
                  <c:v>110-119</c:v>
                </c:pt>
                <c:pt idx="8">
                  <c:v>120-129</c:v>
                </c:pt>
              </c:strCache>
            </c:strRef>
          </c:cat>
          <c:val>
            <c:numRef>
              <c:f>Feuil1!$E$2:$E$10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F-4443-9A9F-31D50E6C1D75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Ucac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Feuil1!$A$2:$A$10</c:f>
              <c:strCache>
                <c:ptCount val="9"/>
                <c:pt idx="0">
                  <c:v>28-49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80-89</c:v>
                </c:pt>
                <c:pt idx="5">
                  <c:v>90-99</c:v>
                </c:pt>
                <c:pt idx="6">
                  <c:v>100-109</c:v>
                </c:pt>
                <c:pt idx="7">
                  <c:v>110-119</c:v>
                </c:pt>
                <c:pt idx="8">
                  <c:v>120-129</c:v>
                </c:pt>
              </c:strCache>
            </c:strRef>
          </c:cat>
          <c:val>
            <c:numRef>
              <c:f>Feuil1!$F$2:$F$10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F-4443-9A9F-31D50E6C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0639776"/>
        <c:axId val="1000629792"/>
      </c:barChart>
      <c:catAx>
        <c:axId val="100063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0629792"/>
        <c:crosses val="autoZero"/>
        <c:auto val="1"/>
        <c:lblAlgn val="ctr"/>
        <c:lblOffset val="100"/>
        <c:noMultiLvlLbl val="0"/>
      </c:catAx>
      <c:valAx>
        <c:axId val="10006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063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 promotion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Ingénieurs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Feuil1!$A$2:$A$10</c:f>
              <c:strCache>
                <c:ptCount val="9"/>
                <c:pt idx="0">
                  <c:v>28-49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80-89</c:v>
                </c:pt>
                <c:pt idx="5">
                  <c:v>90-99</c:v>
                </c:pt>
                <c:pt idx="6">
                  <c:v>100-109</c:v>
                </c:pt>
                <c:pt idx="7">
                  <c:v>110-119</c:v>
                </c:pt>
                <c:pt idx="8">
                  <c:v>120-129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57</c:v>
                </c:pt>
                <c:pt idx="1">
                  <c:v>215</c:v>
                </c:pt>
                <c:pt idx="2">
                  <c:v>398</c:v>
                </c:pt>
                <c:pt idx="3">
                  <c:v>563</c:v>
                </c:pt>
                <c:pt idx="4">
                  <c:v>765</c:v>
                </c:pt>
                <c:pt idx="5">
                  <c:v>2032</c:v>
                </c:pt>
                <c:pt idx="6">
                  <c:v>4650</c:v>
                </c:pt>
                <c:pt idx="7">
                  <c:v>5746</c:v>
                </c:pt>
                <c:pt idx="8">
                  <c:v>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A-4E02-A032-6BF9EE7AC4F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Etudiants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Feuil1!$A$2:$A$10</c:f>
              <c:strCache>
                <c:ptCount val="9"/>
                <c:pt idx="0">
                  <c:v>28-49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80-89</c:v>
                </c:pt>
                <c:pt idx="5">
                  <c:v>90-99</c:v>
                </c:pt>
                <c:pt idx="6">
                  <c:v>100-109</c:v>
                </c:pt>
                <c:pt idx="7">
                  <c:v>110-119</c:v>
                </c:pt>
                <c:pt idx="8">
                  <c:v>120-129</c:v>
                </c:pt>
              </c:strCache>
            </c:strRef>
          </c:cat>
          <c:val>
            <c:numRef>
              <c:f>Feuil1!$C$2:$C$10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A-4E02-A032-6BF9EE7AC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2042016"/>
        <c:axId val="822043680"/>
      </c:barChart>
      <c:catAx>
        <c:axId val="8220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2043680"/>
        <c:crosses val="autoZero"/>
        <c:auto val="1"/>
        <c:lblAlgn val="ctr"/>
        <c:lblOffset val="100"/>
        <c:noMultiLvlLbl val="0"/>
      </c:catAx>
      <c:valAx>
        <c:axId val="82204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20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6T14:20:48.938" idx="1">
    <p:pos x="6000" y="0"/>
    <p:text>A l'oral pour ne pas alourdir la slide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evzu5zc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6T14:25:38.532" idx="2">
    <p:pos x="6000" y="0"/>
    <p:text>Compléter à l'oral avec des exemples parlant pour les étudiants (organisation d'afterwork, concours, etc.)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evzu5zk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6T14:32:41.847" idx="4">
    <p:pos x="6000" y="0"/>
    <p:text>Penser un signe distinctif pour les intervenants et faciliter la prise de contact des étudiants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evzu5zw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26T14:43:16.868" idx="5">
    <p:pos x="6000" y="0"/>
    <p:text>Important de préciser à l'oral le champs d'actions de cette équipe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evzu50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819c62bc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14819c62bc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387a604a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387a604a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017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44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10328"/>
            <a:ext cx="9144000" cy="51476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4"/>
          <p:cNvSpPr txBox="1">
            <a:spLocks noGrp="1"/>
          </p:cNvSpPr>
          <p:nvPr>
            <p:ph type="subTitle" idx="1"/>
          </p:nvPr>
        </p:nvSpPr>
        <p:spPr>
          <a:xfrm>
            <a:off x="4750296" y="3851717"/>
            <a:ext cx="3880520" cy="12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1950097" y="2060238"/>
            <a:ext cx="6690049" cy="165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325" y="231524"/>
            <a:ext cx="2017450" cy="6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">
  <p:cSld name="Titre et tex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457200" y="1455577"/>
            <a:ext cx="8255976" cy="467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750"/>
              <a:buFont typeface="Noto Sans Symbols"/>
              <a:buChar char="✔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Montserrat Light"/>
              <a:buChar char="-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9" y="988760"/>
            <a:ext cx="5140036" cy="35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157110"/>
            <a:ext cx="644708" cy="3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8042092" y="6356350"/>
            <a:ext cx="6710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086" y="231525"/>
            <a:ext cx="1133690" cy="3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chapitre">
  <p:cSld name="Diapositive de chapit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4572000" y="2857500"/>
            <a:ext cx="40961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9" y="988760"/>
            <a:ext cx="5140036" cy="35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157110"/>
            <a:ext cx="644708" cy="3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7"/>
          <p:cNvSpPr txBox="1">
            <a:spLocks noGrp="1"/>
          </p:cNvSpPr>
          <p:nvPr>
            <p:ph type="sldNum" idx="12"/>
          </p:nvPr>
        </p:nvSpPr>
        <p:spPr>
          <a:xfrm>
            <a:off x="8042092" y="6356350"/>
            <a:ext cx="6710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086" y="231525"/>
            <a:ext cx="1133690" cy="3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 Particulier">
  <p:cSld name="Point Particuli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8"/>
          <p:cNvPicPr preferRelativeResize="0"/>
          <p:nvPr/>
        </p:nvPicPr>
        <p:blipFill rotWithShape="1">
          <a:blip r:embed="rId2">
            <a:alphaModFix/>
          </a:blip>
          <a:srcRect l="-2255" r="-2254"/>
          <a:stretch/>
        </p:blipFill>
        <p:spPr>
          <a:xfrm>
            <a:off x="-170073" y="0"/>
            <a:ext cx="89168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8"/>
          <p:cNvSpPr txBox="1">
            <a:spLocks noGrp="1"/>
          </p:cNvSpPr>
          <p:nvPr>
            <p:ph type="title"/>
          </p:nvPr>
        </p:nvSpPr>
        <p:spPr>
          <a:xfrm>
            <a:off x="4572000" y="2857500"/>
            <a:ext cx="40961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sous-titre et texte">
  <p:cSld name="Titre, sous-titre et tex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457200" y="1810139"/>
            <a:ext cx="8255976" cy="431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750"/>
              <a:buFont typeface="Noto Sans Symbols"/>
              <a:buChar char="✔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Montserrat Light"/>
              <a:buChar char="-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467549" y="1357159"/>
            <a:ext cx="8245627" cy="3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294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37" name="Google Shape;3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9" y="988760"/>
            <a:ext cx="5140036" cy="35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157110"/>
            <a:ext cx="644708" cy="3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042092" y="6356350"/>
            <a:ext cx="6710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086" y="231525"/>
            <a:ext cx="1133690" cy="3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550506" y="27099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cam-alumni.fr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39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16.jp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subTitle" idx="1"/>
          </p:nvPr>
        </p:nvSpPr>
        <p:spPr>
          <a:xfrm>
            <a:off x="4750296" y="3851717"/>
            <a:ext cx="3880520" cy="12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fr-FR" dirty="0"/>
              <a:t>Novembre 2022</a:t>
            </a:r>
            <a:endParaRPr dirty="0"/>
          </a:p>
        </p:txBody>
      </p:sp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1950097" y="2060238"/>
            <a:ext cx="6690049" cy="165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-FR"/>
              <a:t>Association Icam Alumni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57200" y="1455576"/>
            <a:ext cx="5635500" cy="2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Un réseau</a:t>
            </a:r>
            <a:r>
              <a:rPr lang="fr-FR" b="1" dirty="0"/>
              <a:t> dynamique accessible à tous les Alumni</a:t>
            </a:r>
            <a:br>
              <a:rPr lang="fr-FR" b="1" dirty="0"/>
            </a:br>
            <a:endParaRPr b="1"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Char char="❑"/>
            </a:pPr>
            <a:r>
              <a:rPr lang="fr-FR" dirty="0"/>
              <a:t>L’Annuaire des alumni est mis à jour en continu</a:t>
            </a:r>
            <a:br>
              <a:rPr lang="fr-FR" dirty="0"/>
            </a:br>
            <a:endParaRPr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Char char="❑"/>
            </a:pPr>
            <a:r>
              <a:rPr lang="fr-FR" dirty="0"/>
              <a:t>Disponible aux formats </a:t>
            </a:r>
            <a:r>
              <a:rPr lang="fr-FR" b="1" dirty="0"/>
              <a:t>papier </a:t>
            </a:r>
            <a:r>
              <a:rPr lang="fr-FR" dirty="0"/>
              <a:t>et </a:t>
            </a:r>
            <a:r>
              <a:rPr lang="fr-FR" b="1" dirty="0"/>
              <a:t>digital </a:t>
            </a:r>
            <a:br>
              <a:rPr lang="fr-FR" b="1" dirty="0"/>
            </a:br>
            <a:endParaRPr b="1" dirty="0"/>
          </a:p>
          <a:p>
            <a:pPr marL="269875" lvl="0" indent="-269875" algn="l" rtl="0">
              <a:spcBef>
                <a:spcPts val="640"/>
              </a:spcBef>
              <a:spcAft>
                <a:spcPts val="0"/>
              </a:spcAft>
              <a:buSzPts val="1600"/>
              <a:buChar char="❑"/>
            </a:pPr>
            <a:r>
              <a:rPr lang="fr-FR" dirty="0">
                <a:solidFill>
                  <a:schemeClr val="dk1"/>
                </a:solidFill>
              </a:rPr>
              <a:t>Une ressource pour tes recherches de stages ou terrains d’apprentissage</a:t>
            </a:r>
            <a:endParaRPr b="1" dirty="0">
              <a:solidFill>
                <a:schemeClr val="dk1"/>
              </a:solidFill>
            </a:endParaRPr>
          </a:p>
          <a:p>
            <a:pPr marL="269875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01" name="Google Shape;101;p14" descr="Une image contenant texte, carte de visi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026" y="808725"/>
            <a:ext cx="3001359" cy="319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Un réseau professionnel disponible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t="16093" b="17650"/>
          <a:stretch/>
        </p:blipFill>
        <p:spPr>
          <a:xfrm>
            <a:off x="2505525" y="3895400"/>
            <a:ext cx="6304225" cy="26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 r="73538" b="92864"/>
          <a:stretch/>
        </p:blipFill>
        <p:spPr>
          <a:xfrm>
            <a:off x="0" y="4768750"/>
            <a:ext cx="2419624" cy="4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3256908" y="2857500"/>
            <a:ext cx="54112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fr-FR" dirty="0">
                <a:solidFill>
                  <a:schemeClr val="lt1"/>
                </a:solidFill>
              </a:rPr>
              <a:t>Proximité avec les étudiants &amp; les stagiaires </a:t>
            </a:r>
            <a:endParaRPr sz="44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457200" y="1455577"/>
            <a:ext cx="8363198" cy="467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b="1" dirty="0"/>
              <a:t>Au cours de ton cursus, les Alumni viennent à ta rencontre au sein de ton école. </a:t>
            </a: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Parrainage sur 3 ans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Jury de la Déclaration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Renfort tuteur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Soutenance de projet pré-ingénieur A5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Journée Portes Ouvertes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Rencontre en résidence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Rencontre intergénérationnelle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dirty="0"/>
              <a:t>Mentoring des étudiants étrangers </a:t>
            </a: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Les alumni au cœur de l’Icam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t="2081" b="4809"/>
          <a:stretch/>
        </p:blipFill>
        <p:spPr>
          <a:xfrm>
            <a:off x="5286202" y="4522305"/>
            <a:ext cx="3410947" cy="2117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2" name="Google Shape;14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5768" y="1872509"/>
            <a:ext cx="3761381" cy="25671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4572000" y="2857500"/>
            <a:ext cx="40961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fr-FR">
                <a:solidFill>
                  <a:schemeClr val="lt1"/>
                </a:solidFill>
              </a:rPr>
              <a:t>Le réseau Icam Alumni</a:t>
            </a:r>
            <a:endParaRPr sz="4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FR">
                <a:latin typeface="Montserrat"/>
                <a:ea typeface="Montserrat"/>
                <a:cs typeface="Montserrat"/>
                <a:sym typeface="Montserrat"/>
              </a:rPr>
              <a:t>Se connecter</a:t>
            </a:r>
            <a:endParaRPr/>
          </a:p>
        </p:txBody>
      </p:sp>
      <p:pic>
        <p:nvPicPr>
          <p:cNvPr id="153" name="Google Shape;153;p20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30" y="1403930"/>
            <a:ext cx="2873595" cy="2645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3260994" y="1455443"/>
            <a:ext cx="5437500" cy="30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y accéder?</a:t>
            </a:r>
            <a:endParaRPr dirty="0"/>
          </a:p>
          <a:p>
            <a:pPr marL="625475" marR="0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750"/>
              <a:buFont typeface="Noto Sans Symbols"/>
              <a:buChar char="✔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Utilise tes identifiants Icam en cliquant sur « Connexion via Icam » qui utilise le CAS.</a:t>
            </a:r>
          </a:p>
          <a:p>
            <a:pPr marL="447675"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75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5475" marR="0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750"/>
              <a:buFont typeface="Noto Sans Symbols"/>
              <a:buChar char="✔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peux également te connecter en cliquant sur mot de passe oublié, notamment lors de la 1ère connexion. Tes identifiants te seront envoyés par mail en retour.</a:t>
            </a:r>
          </a:p>
          <a:p>
            <a:pPr marL="447675"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75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5475" marR="0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750"/>
              <a:buFont typeface="Noto Sans Symbols"/>
              <a:buChar char="✔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peux alors te connecter à l’Annuaire en ligne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042092" y="6356350"/>
            <a:ext cx="671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42F841-AFDF-EDAE-7058-7F8DA44D4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4" t="9505" r="4313" b="8259"/>
          <a:stretch/>
        </p:blipFill>
        <p:spPr>
          <a:xfrm>
            <a:off x="4890499" y="4548098"/>
            <a:ext cx="1956175" cy="18082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AEB1DE-BA42-4602-96E3-C1ACAADC0B59}"/>
              </a:ext>
            </a:extLst>
          </p:cNvPr>
          <p:cNvSpPr txBox="1"/>
          <p:nvPr/>
        </p:nvSpPr>
        <p:spPr>
          <a:xfrm>
            <a:off x="1152513" y="4993211"/>
            <a:ext cx="3821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Site internet : </a:t>
            </a:r>
          </a:p>
          <a:p>
            <a:r>
              <a:rPr lang="fr-FR" sz="2000" dirty="0">
                <a:hlinkClick r:id="rId5"/>
              </a:rPr>
              <a:t>https://www.icam-alumni.fr/</a:t>
            </a:r>
            <a:endParaRPr lang="fr-FR" sz="2000" dirty="0"/>
          </a:p>
          <a:p>
            <a:endParaRPr lang="fr-F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457200" y="1810139"/>
            <a:ext cx="8255976" cy="431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Sur Icam Alumni : l’annuaire, actualités, événements, les groupes professionnels et Clubs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None/>
            </a:pPr>
            <a:endParaRPr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Suis-nous également 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sur les réseaux sociaux 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pour plus d’informations 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2"/>
          </p:nvPr>
        </p:nvSpPr>
        <p:spPr>
          <a:xfrm>
            <a:off x="467549" y="1357159"/>
            <a:ext cx="8245627" cy="3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Un site internet dédié à l’animation du réseau</a:t>
            </a: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Se tenir informé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5644664" y="5530750"/>
            <a:ext cx="2066100" cy="825600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latin typeface="Montserrat ExtraLight"/>
                <a:ea typeface="Montserrat ExtraLight"/>
                <a:cs typeface="Montserrat ExtraLight"/>
                <a:sym typeface="Montserrat ExtraLight"/>
              </a:rPr>
              <a:t>Web Manager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Montserrat"/>
                <a:ea typeface="Montserrat"/>
                <a:cs typeface="Montserrat"/>
                <a:sym typeface="Montserrat"/>
              </a:rPr>
              <a:t>Thibaut Devin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t="11638" b="11638"/>
          <a:stretch/>
        </p:blipFill>
        <p:spPr>
          <a:xfrm>
            <a:off x="4885395" y="5557958"/>
            <a:ext cx="720000" cy="719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533" y="3290696"/>
            <a:ext cx="1940909" cy="19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304" y="3290695"/>
            <a:ext cx="1940909" cy="19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320" y="3290694"/>
            <a:ext cx="1940909" cy="194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8042092" y="6356350"/>
            <a:ext cx="671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2780014" y="5530750"/>
            <a:ext cx="2066100" cy="825600"/>
          </a:xfrm>
          <a:prstGeom prst="rect">
            <a:avLst/>
          </a:prstGeom>
          <a:solidFill>
            <a:schemeClr val="lt1">
              <a:alpha val="6863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Réseaux Sociaux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Vivianne Barrais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1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104 IBR</a:t>
            </a:r>
            <a:r>
              <a:rPr lang="fr-FR" sz="14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77" name="Google Shape;177;p19" descr="Photo profi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0745" y="5557958"/>
            <a:ext cx="720000" cy="72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457200" y="1810150"/>
            <a:ext cx="5557800" cy="4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None/>
            </a:pPr>
            <a:endParaRPr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sz="16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Les derniers numéros d’</a:t>
            </a:r>
            <a:r>
              <a:rPr lang="fr-FR" sz="1600" b="1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Icam Liaisons, </a:t>
            </a:r>
            <a:r>
              <a:rPr lang="fr-FR" sz="160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publiés </a:t>
            </a:r>
            <a:r>
              <a:rPr lang="fr-FR">
                <a:latin typeface="Montserrat ExtraLight"/>
                <a:ea typeface="Montserrat ExtraLight"/>
                <a:cs typeface="Montserrat ExtraLight"/>
                <a:sym typeface="Montserrat ExtraLight"/>
              </a:rPr>
              <a:t>2</a:t>
            </a:r>
            <a:r>
              <a:rPr lang="fr-FR" sz="160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fois par an,  </a:t>
            </a:r>
            <a:r>
              <a:rPr lang="fr-FR" sz="16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sont disponibles en version papier une fois par an et toute l’année dans les écoles à l’accueil, ainsi qu’en format numérique sur le site.</a:t>
            </a:r>
            <a:endParaRPr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2"/>
          </p:nvPr>
        </p:nvSpPr>
        <p:spPr>
          <a:xfrm>
            <a:off x="467549" y="1357159"/>
            <a:ext cx="8245627" cy="3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Les publications de l’association</a:t>
            </a: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Se tenir informé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t="6231" b="6240"/>
          <a:stretch/>
        </p:blipFill>
        <p:spPr>
          <a:xfrm>
            <a:off x="6035243" y="1323842"/>
            <a:ext cx="2815887" cy="323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4">
            <a:alphaModFix/>
          </a:blip>
          <a:srcRect t="-1424" b="19584"/>
          <a:stretch/>
        </p:blipFill>
        <p:spPr>
          <a:xfrm>
            <a:off x="1399375" y="3351750"/>
            <a:ext cx="2025275" cy="31426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7" name="Google Shape;187;p22"/>
          <p:cNvSpPr txBox="1"/>
          <p:nvPr/>
        </p:nvSpPr>
        <p:spPr>
          <a:xfrm>
            <a:off x="3816282" y="4403915"/>
            <a:ext cx="3684104" cy="103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marR="0" lvl="0" indent="-19431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19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360"/>
              <a:buFont typeface="Noto Sans Symbols"/>
              <a:buChar char="❑"/>
            </a:pPr>
            <a:r>
              <a:rPr lang="fr-FR" sz="16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Le </a:t>
            </a:r>
            <a:r>
              <a:rPr lang="fr-FR" sz="1600" b="1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flash Icam liaisons</a:t>
            </a:r>
            <a:r>
              <a:rPr lang="fr-FR" sz="16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, newsletter de l’Association, est publié une fois par mois sur le site.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8042092" y="6356350"/>
            <a:ext cx="671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308115" y="1475455"/>
            <a:ext cx="4676661" cy="467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None/>
            </a:pPr>
            <a:r>
              <a:rPr lang="fr-FR" b="1" dirty="0"/>
              <a:t>Profite des rencontres professionnelles ainsi que des moments de convivialité qui rythmeront ta vie à l’École.</a:t>
            </a: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b="1" dirty="0"/>
              <a:t>Les </a:t>
            </a:r>
            <a:r>
              <a:rPr lang="fr-FR" b="1" dirty="0" err="1"/>
              <a:t>Afterworks</a:t>
            </a:r>
            <a:r>
              <a:rPr lang="fr-FR" b="1" dirty="0"/>
              <a:t> </a:t>
            </a:r>
            <a:r>
              <a:rPr lang="fr-FR" dirty="0"/>
              <a:t>: dans ta région, ou au niveau national, participent à ces rencontres mensuelles entre étudiants et ingénieurs Icam.</a:t>
            </a:r>
            <a:endParaRPr dirty="0"/>
          </a:p>
          <a:p>
            <a:pPr marL="447675" lvl="1" indent="-666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None/>
            </a:pP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b="1" dirty="0"/>
              <a:t>La Rencontre Icam </a:t>
            </a:r>
            <a:r>
              <a:rPr lang="fr-FR" dirty="0"/>
              <a:t>: tous les deux ans, au mois de mars, l’Association organise cette journée conviviale et enrichissante, ponctuée d’ateliers, de tables rondes et de conférences.</a:t>
            </a:r>
            <a:endParaRPr dirty="0"/>
          </a:p>
          <a:p>
            <a:pPr marL="447675" lvl="1" indent="-666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None/>
            </a:pPr>
            <a:endParaRPr dirty="0"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 b="1" dirty="0"/>
              <a:t>Le Forum entrepreneurial Icam </a:t>
            </a:r>
            <a:r>
              <a:rPr lang="fr-FR" dirty="0"/>
              <a:t>réunit les entrepreneurs, ingénieurs et étudiants intéressés par l’entrepreneuriat, ainsi que les étudiants qui participent au Challenge PCE (Projet de Création d’Entreprise).</a:t>
            </a: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Rencontres et convivialité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t="5507" b="5516"/>
          <a:stretch/>
        </p:blipFill>
        <p:spPr>
          <a:xfrm>
            <a:off x="5133861" y="4107529"/>
            <a:ext cx="3789804" cy="25291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3861" y="1386362"/>
            <a:ext cx="3789802" cy="25265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body" idx="1"/>
          </p:nvPr>
        </p:nvSpPr>
        <p:spPr>
          <a:xfrm>
            <a:off x="457200" y="1455577"/>
            <a:ext cx="4834750" cy="467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b="1" dirty="0"/>
              <a:t>L’équipe Emploi-Carrière accompagne les Alumni tout au long de leur vie professionnelle</a:t>
            </a:r>
            <a:r>
              <a:rPr lang="fr-FR" dirty="0"/>
              <a:t>. </a:t>
            </a:r>
          </a:p>
          <a:p>
            <a:pPr marL="727075" lvl="1" indent="-269875">
              <a:spcBef>
                <a:spcPts val="640"/>
              </a:spcBef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Discerner son projet de vie professionnelle, </a:t>
            </a:r>
          </a:p>
          <a:p>
            <a:pPr marL="727075" lvl="1" indent="-269875">
              <a:spcBef>
                <a:spcPts val="640"/>
              </a:spcBef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Communiquer efficacement </a:t>
            </a:r>
          </a:p>
          <a:p>
            <a:pPr marL="727075" lvl="1" indent="-269875">
              <a:spcBef>
                <a:spcPts val="640"/>
              </a:spcBef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Renforcer son réseau </a:t>
            </a:r>
          </a:p>
          <a:p>
            <a:pPr marL="727075" lvl="1" indent="-269875">
              <a:spcBef>
                <a:spcPts val="640"/>
              </a:spcBef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Rester agile dans le monde du travail</a:t>
            </a: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b="1" dirty="0"/>
              <a:t>La plateforme d’e-learning Icam à Vie </a:t>
            </a:r>
            <a:r>
              <a:rPr lang="fr-FR" dirty="0"/>
              <a:t>: management, leadership, anglais, etc.</a:t>
            </a: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L’entraide entre Alumni s’exprime aussi à travers </a:t>
            </a:r>
            <a:r>
              <a:rPr lang="fr-FR" b="1" dirty="0"/>
              <a:t>la caisse de solidarité</a:t>
            </a:r>
            <a:r>
              <a:rPr lang="fr-FR" dirty="0"/>
              <a:t>, qui apporte un soutien concret aux étudiants et ingénieurs en difficulté.</a:t>
            </a: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Ton accompagnement professionnel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1950" y="1487869"/>
            <a:ext cx="3532932" cy="2649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9382" y="4248710"/>
            <a:ext cx="2095500" cy="367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/>
        </p:nvSpPr>
        <p:spPr>
          <a:xfrm>
            <a:off x="6421105" y="4762515"/>
            <a:ext cx="2323800" cy="910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latin typeface="Montserrat ExtraLight"/>
                <a:ea typeface="Montserrat ExtraLight"/>
                <a:cs typeface="Montserrat ExtraLight"/>
                <a:sym typeface="Montserrat ExtraLight"/>
              </a:rPr>
              <a:t>Accompagnement professionnel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Catherine Dussart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1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82 ILI</a:t>
            </a:r>
            <a:endParaRPr sz="1400" b="0" i="1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206" name="Google Shape;206;p17" descr="Photo profi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4205" y="4848460"/>
            <a:ext cx="746899" cy="7468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7" name="Google Shape;207;p17"/>
          <p:cNvSpPr txBox="1"/>
          <p:nvPr/>
        </p:nvSpPr>
        <p:spPr>
          <a:xfrm>
            <a:off x="6421098" y="5816150"/>
            <a:ext cx="3023100" cy="9105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latin typeface="Montserrat ExtraLight"/>
                <a:ea typeface="Montserrat ExtraLight"/>
                <a:cs typeface="Montserrat ExtraLight"/>
                <a:sym typeface="Montserrat ExtraLight"/>
              </a:rPr>
              <a:t>Icam à Vie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Montserrat"/>
                <a:ea typeface="Montserrat"/>
                <a:cs typeface="Montserrat"/>
                <a:sym typeface="Montserrat"/>
              </a:rPr>
              <a:t>Bruno Vannieuwenhuyse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>
                <a:latin typeface="Montserrat ExtraLight"/>
                <a:ea typeface="Montserrat ExtraLight"/>
                <a:cs typeface="Montserrat ExtraLight"/>
                <a:sym typeface="Montserrat ExtraLight"/>
              </a:rPr>
              <a:t>74 </a:t>
            </a:r>
            <a:r>
              <a:rPr lang="fr-FR" sz="1400" b="0" i="1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ILI</a:t>
            </a:r>
            <a:endParaRPr sz="1400" b="0" i="1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208" name="Google Shape;208;p17"/>
          <p:cNvPicPr preferRelativeResize="0"/>
          <p:nvPr/>
        </p:nvPicPr>
        <p:blipFill rotWithShape="1">
          <a:blip r:embed="rId6">
            <a:alphaModFix/>
          </a:blip>
          <a:srcRect t="-2797" b="27795"/>
          <a:stretch/>
        </p:blipFill>
        <p:spPr>
          <a:xfrm>
            <a:off x="5674205" y="5825885"/>
            <a:ext cx="746899" cy="74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4572000" y="2857500"/>
            <a:ext cx="40961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fr-FR">
                <a:solidFill>
                  <a:schemeClr val="lt1"/>
                </a:solidFill>
              </a:rPr>
              <a:t>Le collectif Icam</a:t>
            </a:r>
            <a:endParaRPr sz="4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2568539" y="2857500"/>
            <a:ext cx="60996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fr-FR" sz="4000" dirty="0">
                <a:solidFill>
                  <a:schemeClr val="lt1"/>
                </a:solidFill>
              </a:rPr>
              <a:t>Icam Alumni</a:t>
            </a:r>
            <a:br>
              <a:rPr lang="fr-FR" sz="4000" dirty="0">
                <a:solidFill>
                  <a:schemeClr val="lt1"/>
                </a:solidFill>
              </a:rPr>
            </a:br>
            <a:r>
              <a:rPr lang="fr-FR" sz="4000" dirty="0">
                <a:solidFill>
                  <a:schemeClr val="lt1"/>
                </a:solidFill>
              </a:rPr>
              <a:t>Qu’est-ce que c’est ?</a:t>
            </a:r>
            <a:endParaRPr sz="40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body" idx="2"/>
          </p:nvPr>
        </p:nvSpPr>
        <p:spPr>
          <a:xfrm>
            <a:off x="467549" y="1357159"/>
            <a:ext cx="8245627" cy="3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/>
              <a:t>Icam Alumni est une des composantes de l’Icam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FR"/>
              <a:t>ICAM</a:t>
            </a:r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987" y="1774303"/>
            <a:ext cx="7691121" cy="43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>
            <a:spLocks noGrp="1"/>
          </p:cNvSpPr>
          <p:nvPr>
            <p:ph type="sldNum" idx="12"/>
          </p:nvPr>
        </p:nvSpPr>
        <p:spPr>
          <a:xfrm>
            <a:off x="8042092" y="6356350"/>
            <a:ext cx="671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82CF3F-B279-AE3D-EC39-1563074FC880}"/>
              </a:ext>
            </a:extLst>
          </p:cNvPr>
          <p:cNvSpPr txBox="1"/>
          <p:nvPr/>
        </p:nvSpPr>
        <p:spPr>
          <a:xfrm>
            <a:off x="1553592" y="6223247"/>
            <a:ext cx="624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Montserrat" panose="00000500000000000000" pitchFamily="2" charset="0"/>
              </a:rPr>
              <a:t>NB : 2 associations sont également partenaire d’Icam Alumni : Ucac-Icam Alumni Congo et Institut Ucac-Icam Cameroun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4572000" y="2857500"/>
            <a:ext cx="40961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fr-FR">
                <a:solidFill>
                  <a:schemeClr val="lt1"/>
                </a:solidFill>
              </a:rPr>
              <a:t>Contacts</a:t>
            </a:r>
            <a:endParaRPr sz="4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819c62bcf_0_35"/>
          <p:cNvSpPr txBox="1">
            <a:spLocks noGrp="1"/>
          </p:cNvSpPr>
          <p:nvPr>
            <p:ph type="title"/>
          </p:nvPr>
        </p:nvSpPr>
        <p:spPr>
          <a:xfrm>
            <a:off x="123644" y="591540"/>
            <a:ext cx="427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FR" sz="3600"/>
              <a:t>Bureau de l’association</a:t>
            </a:r>
            <a:endParaRPr/>
          </a:p>
        </p:txBody>
      </p:sp>
      <p:pic>
        <p:nvPicPr>
          <p:cNvPr id="110" name="Google Shape;110;g14819c62bcf_0_35"/>
          <p:cNvPicPr preferRelativeResize="0"/>
          <p:nvPr/>
        </p:nvPicPr>
        <p:blipFill rotWithShape="1">
          <a:blip r:embed="rId3">
            <a:alphaModFix/>
          </a:blip>
          <a:srcRect l="10229" r="10229"/>
          <a:stretch/>
        </p:blipFill>
        <p:spPr>
          <a:xfrm>
            <a:off x="5148399" y="1254050"/>
            <a:ext cx="972184" cy="977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1" name="Google Shape;111;g14819c62bcf_0_35"/>
          <p:cNvSpPr txBox="1"/>
          <p:nvPr/>
        </p:nvSpPr>
        <p:spPr>
          <a:xfrm>
            <a:off x="5076825" y="232684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Eric Siraudeau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Président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12" name="Google Shape;112;g14819c62bcf_0_35"/>
          <p:cNvPicPr preferRelativeResize="0"/>
          <p:nvPr/>
        </p:nvPicPr>
        <p:blipFill rotWithShape="1">
          <a:blip r:embed="rId4">
            <a:alphaModFix/>
          </a:blip>
          <a:srcRect t="-2708" b="30869"/>
          <a:stretch/>
        </p:blipFill>
        <p:spPr>
          <a:xfrm>
            <a:off x="6472885" y="1254050"/>
            <a:ext cx="972183" cy="9777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3" name="Google Shape;113;g14819c62bcf_0_35"/>
          <p:cNvSpPr txBox="1"/>
          <p:nvPr/>
        </p:nvSpPr>
        <p:spPr>
          <a:xfrm>
            <a:off x="6401310" y="232684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Jean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Federspiel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Secrétaire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14" name="Google Shape;114;g14819c62bcf_0_35"/>
          <p:cNvPicPr preferRelativeResize="0"/>
          <p:nvPr/>
        </p:nvPicPr>
        <p:blipFill rotWithShape="1">
          <a:blip r:embed="rId5">
            <a:alphaModFix/>
          </a:blip>
          <a:srcRect l="10229" r="10229"/>
          <a:stretch/>
        </p:blipFill>
        <p:spPr>
          <a:xfrm>
            <a:off x="7797370" y="1254050"/>
            <a:ext cx="972184" cy="977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5" name="Google Shape;115;g14819c62bcf_0_35"/>
          <p:cNvSpPr txBox="1"/>
          <p:nvPr/>
        </p:nvSpPr>
        <p:spPr>
          <a:xfrm>
            <a:off x="7725796" y="232684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Fabrice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Floch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Trésorier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16" name="Google Shape;116;g14819c62bcf_0_35"/>
          <p:cNvPicPr preferRelativeResize="0"/>
          <p:nvPr/>
        </p:nvPicPr>
        <p:blipFill rotWithShape="1">
          <a:blip r:embed="rId6">
            <a:alphaModFix/>
          </a:blip>
          <a:srcRect l="10229" r="10229"/>
          <a:stretch/>
        </p:blipFill>
        <p:spPr>
          <a:xfrm>
            <a:off x="6472924" y="3070050"/>
            <a:ext cx="972184" cy="977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7" name="Google Shape;117;g14819c62bcf_0_35"/>
          <p:cNvSpPr txBox="1"/>
          <p:nvPr/>
        </p:nvSpPr>
        <p:spPr>
          <a:xfrm>
            <a:off x="6025074" y="4047850"/>
            <a:ext cx="18678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Hubert 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Hirrien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Représentant de la compagnie de Jésus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18" name="Google Shape;118;g14819c62bcf_0_35"/>
          <p:cNvPicPr preferRelativeResize="0"/>
          <p:nvPr/>
        </p:nvPicPr>
        <p:blipFill rotWithShape="1">
          <a:blip r:embed="rId7">
            <a:alphaModFix/>
          </a:blip>
          <a:srcRect l="10229" r="10229"/>
          <a:stretch/>
        </p:blipFill>
        <p:spPr>
          <a:xfrm>
            <a:off x="4834312" y="4959400"/>
            <a:ext cx="972184" cy="977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9" name="Google Shape;119;g14819c62bcf_0_35"/>
          <p:cNvSpPr txBox="1"/>
          <p:nvPr/>
        </p:nvSpPr>
        <p:spPr>
          <a:xfrm>
            <a:off x="4762738" y="603219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Petitqueux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VP Sud &amp; Dom-Tom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20" name="Google Shape;120;g14819c62bcf_0_35"/>
          <p:cNvPicPr preferRelativeResize="0"/>
          <p:nvPr/>
        </p:nvPicPr>
        <p:blipFill rotWithShape="1">
          <a:blip r:embed="rId8">
            <a:alphaModFix/>
          </a:blip>
          <a:srcRect l="10229" r="10229"/>
          <a:stretch/>
        </p:blipFill>
        <p:spPr>
          <a:xfrm>
            <a:off x="6158797" y="4959400"/>
            <a:ext cx="972184" cy="977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1" name="Google Shape;121;g14819c62bcf_0_35"/>
          <p:cNvSpPr txBox="1"/>
          <p:nvPr/>
        </p:nvSpPr>
        <p:spPr>
          <a:xfrm>
            <a:off x="6087223" y="603219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Barthélémy Giard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VP Promotions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22" name="Google Shape;122;g14819c62bcf_0_35"/>
          <p:cNvPicPr preferRelativeResize="0"/>
          <p:nvPr/>
        </p:nvPicPr>
        <p:blipFill rotWithShape="1">
          <a:blip r:embed="rId9">
            <a:alphaModFix/>
          </a:blip>
          <a:srcRect l="10229" r="10229"/>
          <a:stretch/>
        </p:blipFill>
        <p:spPr>
          <a:xfrm>
            <a:off x="7483283" y="4959400"/>
            <a:ext cx="972184" cy="977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3" name="Google Shape;123;g14819c62bcf_0_35"/>
          <p:cNvSpPr txBox="1"/>
          <p:nvPr/>
        </p:nvSpPr>
        <p:spPr>
          <a:xfrm>
            <a:off x="7411708" y="603219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Nicolas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VP International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24" name="Google Shape;124;g14819c62bcf_0_35"/>
          <p:cNvPicPr preferRelativeResize="0"/>
          <p:nvPr/>
        </p:nvPicPr>
        <p:blipFill rotWithShape="1">
          <a:blip r:embed="rId10">
            <a:alphaModFix/>
          </a:blip>
          <a:srcRect b="28160"/>
          <a:stretch/>
        </p:blipFill>
        <p:spPr>
          <a:xfrm>
            <a:off x="926837" y="4959400"/>
            <a:ext cx="972183" cy="9777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5" name="Google Shape;125;g14819c62bcf_0_35"/>
          <p:cNvSpPr txBox="1"/>
          <p:nvPr/>
        </p:nvSpPr>
        <p:spPr>
          <a:xfrm>
            <a:off x="855263" y="603219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Philippe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Jenlis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VP Nord-Est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26" name="Google Shape;126;g14819c62bcf_0_35"/>
          <p:cNvPicPr preferRelativeResize="0"/>
          <p:nvPr/>
        </p:nvPicPr>
        <p:blipFill rotWithShape="1">
          <a:blip r:embed="rId11">
            <a:alphaModFix/>
          </a:blip>
          <a:srcRect l="10229" r="10229"/>
          <a:stretch/>
        </p:blipFill>
        <p:spPr>
          <a:xfrm>
            <a:off x="2251322" y="4959400"/>
            <a:ext cx="972184" cy="977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7" name="Google Shape;127;g14819c62bcf_0_35"/>
          <p:cNvSpPr txBox="1"/>
          <p:nvPr/>
        </p:nvSpPr>
        <p:spPr>
          <a:xfrm>
            <a:off x="2179748" y="603219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Stéphanie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Gasc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VP Ouest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28" name="Google Shape;128;g14819c62bcf_0_35"/>
          <p:cNvPicPr preferRelativeResize="0"/>
          <p:nvPr/>
        </p:nvPicPr>
        <p:blipFill rotWithShape="1">
          <a:blip r:embed="rId12">
            <a:alphaModFix/>
          </a:blip>
          <a:srcRect b="28160"/>
          <a:stretch/>
        </p:blipFill>
        <p:spPr>
          <a:xfrm>
            <a:off x="3575808" y="4959400"/>
            <a:ext cx="972183" cy="9777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9" name="Google Shape;129;g14819c62bcf_0_35"/>
          <p:cNvSpPr txBox="1"/>
          <p:nvPr/>
        </p:nvSpPr>
        <p:spPr>
          <a:xfrm>
            <a:off x="3504233" y="6032194"/>
            <a:ext cx="11154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Gaëtan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Guisseau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VP IdF &amp; Centre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87a604a75_0_20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FR"/>
              <a:t>Les étudiants du conseil des 12 </a:t>
            </a:r>
            <a:endParaRPr/>
          </a:p>
        </p:txBody>
      </p:sp>
      <p:sp>
        <p:nvSpPr>
          <p:cNvPr id="351" name="Google Shape;351;g1387a604a75_0_20"/>
          <p:cNvSpPr txBox="1"/>
          <p:nvPr/>
        </p:nvSpPr>
        <p:spPr>
          <a:xfrm>
            <a:off x="3342900" y="1353065"/>
            <a:ext cx="2478900" cy="3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Vannes </a:t>
            </a:r>
            <a:r>
              <a:rPr lang="fr-FR" sz="1600" b="1" i="0" u="none" strike="noStrike" cap="none" dirty="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Grand Paris Sud :</a:t>
            </a:r>
            <a:endParaRPr sz="1600" b="1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52" name="Google Shape;352;g1387a604a75_0_20"/>
          <p:cNvSpPr txBox="1"/>
          <p:nvPr/>
        </p:nvSpPr>
        <p:spPr>
          <a:xfrm>
            <a:off x="6175075" y="1353150"/>
            <a:ext cx="2710500" cy="3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Roche sur yon :</a:t>
            </a:r>
            <a:endParaRPr sz="2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Toulouse 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g1387a604a75_0_20"/>
          <p:cNvSpPr txBox="1"/>
          <p:nvPr/>
        </p:nvSpPr>
        <p:spPr>
          <a:xfrm>
            <a:off x="467550" y="1353071"/>
            <a:ext cx="2380800" cy="3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Nantes</a:t>
            </a:r>
            <a:r>
              <a:rPr lang="fr-FR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600" b="1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</a:t>
            </a:r>
            <a:endParaRPr sz="1600" b="1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latin typeface="Montserrat"/>
                <a:ea typeface="Montserrat"/>
                <a:cs typeface="Montserrat"/>
                <a:sym typeface="Montserrat"/>
              </a:rPr>
              <a:t>Lille 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g1387a604a75_0_20"/>
          <p:cNvSpPr txBox="1"/>
          <p:nvPr/>
        </p:nvSpPr>
        <p:spPr>
          <a:xfrm>
            <a:off x="1253579" y="2787278"/>
            <a:ext cx="1782900" cy="43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Romain 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Simier</a:t>
            </a:r>
            <a:b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1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123 INA</a:t>
            </a:r>
            <a:endParaRPr sz="1400" b="0" i="1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55" name="Google Shape;355;g1387a604a75_0_20"/>
          <p:cNvSpPr txBox="1"/>
          <p:nvPr/>
        </p:nvSpPr>
        <p:spPr>
          <a:xfrm>
            <a:off x="1199732" y="1881946"/>
            <a:ext cx="1890600" cy="43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Abigaël</a:t>
            </a:r>
            <a:br>
              <a:rPr lang="fr-FR" sz="14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fr-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Roux d’Orven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122 INA</a:t>
            </a:r>
            <a:endParaRPr sz="1400" b="0" i="1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387a604a75_0_20"/>
          <p:cNvPicPr preferRelativeResize="0"/>
          <p:nvPr/>
        </p:nvPicPr>
        <p:blipFill rotWithShape="1">
          <a:blip r:embed="rId3">
            <a:alphaModFix/>
          </a:blip>
          <a:srcRect l="12545" r="7088" b="12503"/>
          <a:stretch/>
        </p:blipFill>
        <p:spPr>
          <a:xfrm>
            <a:off x="467552" y="185072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1387a604a75_0_20"/>
          <p:cNvPicPr preferRelativeResize="0"/>
          <p:nvPr/>
        </p:nvPicPr>
        <p:blipFill rotWithShape="1">
          <a:blip r:embed="rId4">
            <a:alphaModFix/>
          </a:blip>
          <a:srcRect b="21795"/>
          <a:stretch/>
        </p:blipFill>
        <p:spPr>
          <a:xfrm>
            <a:off x="476609" y="283661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387a604a75_0_20"/>
          <p:cNvSpPr txBox="1"/>
          <p:nvPr/>
        </p:nvSpPr>
        <p:spPr>
          <a:xfrm>
            <a:off x="4152555" y="2832532"/>
            <a:ext cx="172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Ronan 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Huard</a:t>
            </a:r>
            <a:b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123 ABR</a:t>
            </a:r>
            <a:endParaRPr sz="1400" b="0" i="1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59" name="Google Shape;359;g1387a604a75_0_20"/>
          <p:cNvSpPr txBox="1"/>
          <p:nvPr/>
        </p:nvSpPr>
        <p:spPr>
          <a:xfrm>
            <a:off x="4130801" y="1850725"/>
            <a:ext cx="18906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Corentin Dubord-Le Lann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124 ABR</a:t>
            </a:r>
            <a:endParaRPr sz="1400" b="0" i="1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360" name="Google Shape;360;g1387a604a75_0_20"/>
          <p:cNvPicPr preferRelativeResize="0"/>
          <p:nvPr/>
        </p:nvPicPr>
        <p:blipFill rotWithShape="1">
          <a:blip r:embed="rId5">
            <a:alphaModFix/>
          </a:blip>
          <a:srcRect t="4895" b="27400"/>
          <a:stretch/>
        </p:blipFill>
        <p:spPr>
          <a:xfrm>
            <a:off x="3333322" y="284040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1387a604a75_0_20"/>
          <p:cNvPicPr preferRelativeResize="0"/>
          <p:nvPr/>
        </p:nvPicPr>
        <p:blipFill rotWithShape="1">
          <a:blip r:embed="rId6">
            <a:alphaModFix/>
          </a:blip>
          <a:srcRect r="69962" b="25517"/>
          <a:stretch/>
        </p:blipFill>
        <p:spPr>
          <a:xfrm>
            <a:off x="3336993" y="1840954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1387a604a75_0_20"/>
          <p:cNvSpPr txBox="1"/>
          <p:nvPr/>
        </p:nvSpPr>
        <p:spPr>
          <a:xfrm>
            <a:off x="6850238" y="1844590"/>
            <a:ext cx="14385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Lucie 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Guilloux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124 AVE</a:t>
            </a:r>
            <a:endParaRPr sz="1400" b="0" i="1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63" name="Google Shape;363;g1387a604a75_0_20"/>
          <p:cNvSpPr txBox="1"/>
          <p:nvPr/>
        </p:nvSpPr>
        <p:spPr>
          <a:xfrm>
            <a:off x="6859005" y="2793954"/>
            <a:ext cx="18600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Florentin 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Soulard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125 AVE</a:t>
            </a:r>
            <a:endParaRPr sz="1400" b="0" i="1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387a604a75_0_20"/>
          <p:cNvPicPr preferRelativeResize="0"/>
          <p:nvPr/>
        </p:nvPicPr>
        <p:blipFill rotWithShape="1">
          <a:blip r:embed="rId7">
            <a:alphaModFix/>
          </a:blip>
          <a:srcRect l="16165" t="8375" r="12340" b="25046"/>
          <a:stretch/>
        </p:blipFill>
        <p:spPr>
          <a:xfrm>
            <a:off x="6130238" y="184094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1387a604a75_0_20"/>
          <p:cNvPicPr preferRelativeResize="0"/>
          <p:nvPr/>
        </p:nvPicPr>
        <p:blipFill rotWithShape="1">
          <a:blip r:embed="rId8">
            <a:alphaModFix/>
          </a:blip>
          <a:srcRect l="10019" t="4361" r="12790" b="35643"/>
          <a:stretch/>
        </p:blipFill>
        <p:spPr>
          <a:xfrm>
            <a:off x="6110717" y="2840394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1387a604a75_0_20"/>
          <p:cNvSpPr txBox="1"/>
          <p:nvPr/>
        </p:nvSpPr>
        <p:spPr>
          <a:xfrm>
            <a:off x="6906274" y="5290156"/>
            <a:ext cx="1679700" cy="4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Guillaume </a:t>
            </a:r>
            <a:endParaRPr sz="14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Mangin</a:t>
            </a:r>
            <a:br>
              <a:rPr lang="fr-FR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1" u="none" strike="noStrike" cap="none" dirty="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125 ATO</a:t>
            </a:r>
            <a:endParaRPr sz="1400" b="0" i="1" u="none" strike="noStrike" cap="none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g1387a604a75_0_20"/>
          <p:cNvSpPr txBox="1"/>
          <p:nvPr/>
        </p:nvSpPr>
        <p:spPr>
          <a:xfrm>
            <a:off x="6906274" y="4319025"/>
            <a:ext cx="1531500" cy="6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Thomas</a:t>
            </a:r>
            <a:r>
              <a:rPr lang="fr-FR" sz="1400" b="1" i="0" u="none" strike="noStrike" cap="none" dirty="0">
                <a:solidFill>
                  <a:schemeClr val="dk1"/>
                </a:solidFill>
              </a:rPr>
              <a:t> </a:t>
            </a:r>
            <a:endParaRPr sz="1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Tensa</a:t>
            </a:r>
            <a:endParaRPr sz="1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 dirty="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124 </a:t>
            </a:r>
            <a:r>
              <a:rPr lang="fr-FR" i="1" dirty="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</a:t>
            </a:r>
            <a:r>
              <a:rPr lang="fr-FR" sz="1400" b="0" i="1" u="none" strike="noStrike" cap="none" dirty="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TO</a:t>
            </a:r>
            <a:endParaRPr sz="1400" b="0" i="1" u="none" strike="noStrike" cap="none" dirty="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68" name="Google Shape;368;g1387a604a75_0_20"/>
          <p:cNvSpPr txBox="1"/>
          <p:nvPr/>
        </p:nvSpPr>
        <p:spPr>
          <a:xfrm>
            <a:off x="1280958" y="5283987"/>
            <a:ext cx="1752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Géraud Vincendet</a:t>
            </a:r>
            <a:b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122 ALI</a:t>
            </a:r>
            <a:endParaRPr sz="1400" b="0" i="1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69" name="Google Shape;369;g1387a604a75_0_20"/>
          <p:cNvSpPr txBox="1"/>
          <p:nvPr/>
        </p:nvSpPr>
        <p:spPr>
          <a:xfrm>
            <a:off x="1281272" y="4355610"/>
            <a:ext cx="1561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Edgar 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Huchot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122 ILI</a:t>
            </a:r>
            <a:endParaRPr sz="1400" b="0" i="1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70" name="Google Shape;370;g1387a604a75_0_20"/>
          <p:cNvSpPr txBox="1"/>
          <p:nvPr/>
        </p:nvSpPr>
        <p:spPr>
          <a:xfrm>
            <a:off x="4159175" y="5282947"/>
            <a:ext cx="20172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Axel 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Jerphanion</a:t>
            </a:r>
            <a:b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123 APS</a:t>
            </a:r>
            <a:endParaRPr sz="1400" b="0" i="1" u="none" strike="noStrike" cap="none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1387a604a75_0_20"/>
          <p:cNvSpPr txBox="1"/>
          <p:nvPr/>
        </p:nvSpPr>
        <p:spPr>
          <a:xfrm>
            <a:off x="4185789" y="4355604"/>
            <a:ext cx="186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Valentin 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Vignault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</a:t>
            </a:r>
            <a:r>
              <a:rPr lang="fr-FR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5</a:t>
            </a: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fr-FR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</a:t>
            </a:r>
            <a:r>
              <a:rPr lang="fr-FR" sz="1400" b="0" i="1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PS</a:t>
            </a:r>
            <a:br>
              <a:rPr lang="fr-FR" sz="1400" b="0" i="0" u="none" strike="noStrike" cap="none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2" name="Google Shape;372;g1387a604a75_0_20"/>
          <p:cNvPicPr preferRelativeResize="0"/>
          <p:nvPr/>
        </p:nvPicPr>
        <p:blipFill rotWithShape="1">
          <a:blip r:embed="rId9"/>
          <a:srcRect t="5639" b="5639"/>
          <a:stretch/>
        </p:blipFill>
        <p:spPr>
          <a:xfrm>
            <a:off x="6130242" y="529489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1387a604a75_0_20"/>
          <p:cNvPicPr preferRelativeResize="0"/>
          <p:nvPr/>
        </p:nvPicPr>
        <p:blipFill rotWithShape="1">
          <a:blip r:embed="rId10"/>
          <a:srcRect l="526" r="526"/>
          <a:stretch/>
        </p:blipFill>
        <p:spPr>
          <a:xfrm>
            <a:off x="6168689" y="435221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1387a604a75_0_20"/>
          <p:cNvPicPr preferRelativeResize="0"/>
          <p:nvPr/>
        </p:nvPicPr>
        <p:blipFill rotWithShape="1">
          <a:blip r:embed="rId11">
            <a:alphaModFix/>
          </a:blip>
          <a:srcRect l="8728" t="14517" r="20309" b="21330"/>
          <a:stretch/>
        </p:blipFill>
        <p:spPr>
          <a:xfrm>
            <a:off x="3356359" y="535156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1387a604a75_0_20"/>
          <p:cNvPicPr preferRelativeResize="0"/>
          <p:nvPr/>
        </p:nvPicPr>
        <p:blipFill rotWithShape="1">
          <a:blip r:embed="rId12">
            <a:alphaModFix/>
          </a:blip>
          <a:srcRect b="12503"/>
          <a:stretch/>
        </p:blipFill>
        <p:spPr>
          <a:xfrm>
            <a:off x="476604" y="529491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387a604a75_0_20" descr="Photo profi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6604" y="43522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1387a604a75_0_20"/>
          <p:cNvPicPr preferRelativeResize="0"/>
          <p:nvPr/>
        </p:nvPicPr>
        <p:blipFill rotWithShape="1">
          <a:blip r:embed="rId14">
            <a:alphaModFix/>
          </a:blip>
          <a:srcRect t="11019" r="7424" b="16295"/>
          <a:stretch/>
        </p:blipFill>
        <p:spPr>
          <a:xfrm>
            <a:off x="3342899" y="4335325"/>
            <a:ext cx="720000" cy="75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/>
        </p:nvSpPr>
        <p:spPr>
          <a:xfrm>
            <a:off x="6053600" y="1580525"/>
            <a:ext cx="2813700" cy="910500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latin typeface="Montserrat ExtraLight"/>
                <a:ea typeface="Montserrat ExtraLight"/>
                <a:cs typeface="Montserrat ExtraLight"/>
                <a:sym typeface="Montserrat ExtraLight"/>
              </a:rPr>
              <a:t>Vice-</a:t>
            </a:r>
            <a:r>
              <a:rPr lang="fr-FR" sz="14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Président IdF &amp; Centre</a:t>
            </a:r>
            <a:endParaRPr sz="14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b="1">
                <a:latin typeface="Montserrat"/>
                <a:ea typeface="Montserrat"/>
                <a:cs typeface="Montserrat"/>
                <a:sym typeface="Montserrat"/>
              </a:rPr>
              <a:t>Gaëtan Guisseau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i="1">
                <a:latin typeface="Montserrat ExtraLight"/>
                <a:ea typeface="Montserrat ExtraLight"/>
                <a:cs typeface="Montserrat ExtraLight"/>
                <a:sym typeface="Montserrat ExtraLight"/>
              </a:rPr>
              <a:t>102 INA</a:t>
            </a:r>
            <a:endParaRPr sz="1400" b="0" i="1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6102804" y="3484353"/>
            <a:ext cx="2885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Délégué Bourgogne &amp; Franche-Comté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Olivier Schimpf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108 CLI</a:t>
            </a:r>
            <a:r>
              <a:rPr lang="fr-FR" sz="14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/>
          </p:nvPr>
        </p:nvSpPr>
        <p:spPr>
          <a:xfrm>
            <a:off x="276700" y="591540"/>
            <a:ext cx="41268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FR" sz="3600">
                <a:latin typeface="Montserrat SemiBold"/>
                <a:ea typeface="Montserrat SemiBold"/>
                <a:cs typeface="Montserrat SemiBold"/>
                <a:sym typeface="Montserrat SemiBold"/>
              </a:rPr>
              <a:t>Contacts</a:t>
            </a:r>
            <a:r>
              <a:rPr lang="fr-FR" sz="3600"/>
              <a:t> Locaux</a:t>
            </a:r>
            <a:endParaRPr sz="36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FR" sz="3600"/>
              <a:t>IdF &amp; Centre</a:t>
            </a:r>
            <a:endParaRPr sz="3600"/>
          </a:p>
        </p:txBody>
      </p:sp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 t="-828" b="29400"/>
          <a:stretch/>
        </p:blipFill>
        <p:spPr>
          <a:xfrm>
            <a:off x="5343550" y="1559907"/>
            <a:ext cx="720000" cy="7200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6" name="Google Shape;31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3550" y="3589960"/>
            <a:ext cx="720000" cy="72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7" name="Google Shape;317;p30"/>
          <p:cNvSpPr txBox="1"/>
          <p:nvPr/>
        </p:nvSpPr>
        <p:spPr>
          <a:xfrm>
            <a:off x="6102800" y="2596149"/>
            <a:ext cx="2885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Délégué Centre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b="1">
                <a:latin typeface="Montserrat"/>
                <a:ea typeface="Montserrat"/>
                <a:cs typeface="Montserrat"/>
                <a:sym typeface="Montserrat"/>
              </a:rPr>
              <a:t>Jean-Pierre Riot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i="1">
                <a:latin typeface="Montserrat ExtraLight"/>
                <a:ea typeface="Montserrat ExtraLight"/>
                <a:cs typeface="Montserrat ExtraLight"/>
                <a:sym typeface="Montserrat ExtraLight"/>
              </a:rPr>
              <a:t>69 </a:t>
            </a:r>
            <a:r>
              <a:rPr lang="fr-FR" sz="1400" b="0" i="1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</a:t>
            </a:r>
            <a:r>
              <a:rPr lang="fr-FR" i="1">
                <a:latin typeface="Montserrat ExtraLight"/>
                <a:ea typeface="Montserrat ExtraLight"/>
                <a:cs typeface="Montserrat ExtraLight"/>
                <a:sym typeface="Montserrat ExtraLight"/>
              </a:rPr>
              <a:t>LI</a:t>
            </a:r>
            <a:r>
              <a:rPr lang="fr-FR" sz="14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		</a:t>
            </a:r>
            <a:endParaRPr sz="1600" b="0" i="0" u="none" strike="noStrike" cap="none">
              <a:solidFill>
                <a:schemeClr val="accent3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318" name="Google Shape;318;p30"/>
          <p:cNvPicPr preferRelativeResize="0"/>
          <p:nvPr/>
        </p:nvPicPr>
        <p:blipFill rotWithShape="1">
          <a:blip r:embed="rId5">
            <a:alphaModFix/>
          </a:blip>
          <a:srcRect l="139" r="129"/>
          <a:stretch/>
        </p:blipFill>
        <p:spPr>
          <a:xfrm>
            <a:off x="5343550" y="2605587"/>
            <a:ext cx="720001" cy="719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Google Shape;313;p30">
            <a:extLst>
              <a:ext uri="{FF2B5EF4-FFF2-40B4-BE49-F238E27FC236}">
                <a16:creationId xmlns:a16="http://schemas.microsoft.com/office/drawing/2014/main" id="{D488A6A1-7D35-937A-7E99-D68C35A69F58}"/>
              </a:ext>
            </a:extLst>
          </p:cNvPr>
          <p:cNvSpPr txBox="1"/>
          <p:nvPr/>
        </p:nvSpPr>
        <p:spPr>
          <a:xfrm>
            <a:off x="1339188" y="5002735"/>
            <a:ext cx="2885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Liens étudiants-diplômés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Arthur </a:t>
            </a:r>
            <a:r>
              <a:rPr lang="fr-FR" sz="14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Darondel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120 IPS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3" name="Google Shape;316;p30">
            <a:extLst>
              <a:ext uri="{FF2B5EF4-FFF2-40B4-BE49-F238E27FC236}">
                <a16:creationId xmlns:a16="http://schemas.microsoft.com/office/drawing/2014/main" id="{ECECE14A-145B-F542-E5FF-4CF61B1D0CFD}"/>
              </a:ext>
            </a:extLst>
          </p:cNvPr>
          <p:cNvPicPr preferRelativeResize="0"/>
          <p:nvPr/>
        </p:nvPicPr>
        <p:blipFill rotWithShape="1">
          <a:blip r:embed="rId6"/>
          <a:srcRect b="20000"/>
          <a:stretch/>
        </p:blipFill>
        <p:spPr>
          <a:xfrm>
            <a:off x="579934" y="5010351"/>
            <a:ext cx="719999" cy="7199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Google Shape;313;p30">
            <a:extLst>
              <a:ext uri="{FF2B5EF4-FFF2-40B4-BE49-F238E27FC236}">
                <a16:creationId xmlns:a16="http://schemas.microsoft.com/office/drawing/2014/main" id="{10EF152A-8CC0-21C4-C6C4-7A220F801220}"/>
              </a:ext>
            </a:extLst>
          </p:cNvPr>
          <p:cNvSpPr txBox="1"/>
          <p:nvPr/>
        </p:nvSpPr>
        <p:spPr>
          <a:xfrm>
            <a:off x="1339188" y="5909112"/>
            <a:ext cx="2885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>
                <a:latin typeface="Montserrat ExtraLight"/>
                <a:sym typeface="Montserrat ExtraLight"/>
              </a:rPr>
              <a:t>Jeunes Icam Délégués des promotions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Geoffroy </a:t>
            </a:r>
            <a:r>
              <a:rPr lang="fr-FR" sz="14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Debled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1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120 IPS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5" name="Google Shape;316;p30">
            <a:extLst>
              <a:ext uri="{FF2B5EF4-FFF2-40B4-BE49-F238E27FC236}">
                <a16:creationId xmlns:a16="http://schemas.microsoft.com/office/drawing/2014/main" id="{40D38953-6183-7306-EB80-4BEC54AB638A}"/>
              </a:ext>
            </a:extLst>
          </p:cNvPr>
          <p:cNvPicPr preferRelativeResize="0"/>
          <p:nvPr/>
        </p:nvPicPr>
        <p:blipFill rotWithShape="1">
          <a:blip r:embed="rId7"/>
          <a:srcRect b="28572"/>
          <a:stretch/>
        </p:blipFill>
        <p:spPr>
          <a:xfrm>
            <a:off x="579933" y="6014712"/>
            <a:ext cx="719999" cy="7199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" name="Google Shape;313;p30">
            <a:extLst>
              <a:ext uri="{FF2B5EF4-FFF2-40B4-BE49-F238E27FC236}">
                <a16:creationId xmlns:a16="http://schemas.microsoft.com/office/drawing/2014/main" id="{88FD9F20-6323-5B02-B3D9-F9C7511292E1}"/>
              </a:ext>
            </a:extLst>
          </p:cNvPr>
          <p:cNvSpPr txBox="1"/>
          <p:nvPr/>
        </p:nvSpPr>
        <p:spPr>
          <a:xfrm>
            <a:off x="5519058" y="5002735"/>
            <a:ext cx="2885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Equipe Emploi Carrière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b="1" dirty="0">
                <a:latin typeface="Montserrat"/>
                <a:ea typeface="Montserrat"/>
                <a:cs typeface="Montserrat"/>
                <a:sym typeface="Montserrat"/>
              </a:rPr>
              <a:t>Catherine Dussart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0" name="Google Shape;313;p30">
            <a:extLst>
              <a:ext uri="{FF2B5EF4-FFF2-40B4-BE49-F238E27FC236}">
                <a16:creationId xmlns:a16="http://schemas.microsoft.com/office/drawing/2014/main" id="{D1ABDB49-08FE-B350-F455-61B4D49347B5}"/>
              </a:ext>
            </a:extLst>
          </p:cNvPr>
          <p:cNvSpPr txBox="1"/>
          <p:nvPr/>
        </p:nvSpPr>
        <p:spPr>
          <a:xfrm>
            <a:off x="5519058" y="6010561"/>
            <a:ext cx="2885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Marie-Christine Bidault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1" name="Google Shape;316;p30">
            <a:extLst>
              <a:ext uri="{FF2B5EF4-FFF2-40B4-BE49-F238E27FC236}">
                <a16:creationId xmlns:a16="http://schemas.microsoft.com/office/drawing/2014/main" id="{F56A0354-E254-B674-114F-D605133A54F4}"/>
              </a:ext>
            </a:extLst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4776528" y="6014712"/>
            <a:ext cx="686551" cy="72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" name="Google Shape;318;p30">
            <a:extLst>
              <a:ext uri="{FF2B5EF4-FFF2-40B4-BE49-F238E27FC236}">
                <a16:creationId xmlns:a16="http://schemas.microsoft.com/office/drawing/2014/main" id="{FC927A4B-8444-388A-12E9-44B8B01EFF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9" r="129"/>
          <a:stretch/>
        </p:blipFill>
        <p:spPr>
          <a:xfrm>
            <a:off x="5343550" y="2612684"/>
            <a:ext cx="720001" cy="719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" name="Google Shape;318;p30">
            <a:extLst>
              <a:ext uri="{FF2B5EF4-FFF2-40B4-BE49-F238E27FC236}">
                <a16:creationId xmlns:a16="http://schemas.microsoft.com/office/drawing/2014/main" id="{4683377C-4A21-ACE3-154A-E7F420C32F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9" r="129"/>
          <a:stretch/>
        </p:blipFill>
        <p:spPr>
          <a:xfrm>
            <a:off x="4759803" y="5002735"/>
            <a:ext cx="720001" cy="719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216569" y="604175"/>
            <a:ext cx="5185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-FR" sz="4000">
                <a:latin typeface="Montserrat Light"/>
                <a:ea typeface="Montserrat Light"/>
                <a:cs typeface="Montserrat Light"/>
                <a:sym typeface="Montserrat Light"/>
              </a:rPr>
              <a:t>Contact Association</a:t>
            </a:r>
            <a:endParaRPr/>
          </a:p>
        </p:txBody>
      </p:sp>
      <p:grpSp>
        <p:nvGrpSpPr>
          <p:cNvPr id="262" name="Google Shape;262;p26"/>
          <p:cNvGrpSpPr/>
          <p:nvPr/>
        </p:nvGrpSpPr>
        <p:grpSpPr>
          <a:xfrm>
            <a:off x="5071109" y="2650476"/>
            <a:ext cx="4338088" cy="1037245"/>
            <a:chOff x="4041902" y="3262318"/>
            <a:chExt cx="4338088" cy="1037245"/>
          </a:xfrm>
        </p:grpSpPr>
        <p:pic>
          <p:nvPicPr>
            <p:cNvPr id="263" name="Google Shape;26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41902" y="3289837"/>
              <a:ext cx="283519" cy="28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1902" y="3961010"/>
              <a:ext cx="320807" cy="3208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26"/>
            <p:cNvSpPr txBox="1"/>
            <p:nvPr/>
          </p:nvSpPr>
          <p:spPr>
            <a:xfrm>
              <a:off x="4530903" y="3262318"/>
              <a:ext cx="27945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rgbClr val="000000"/>
                  </a:solidFill>
                  <a:latin typeface="Montserrat ExtraLight"/>
                  <a:ea typeface="Montserrat ExtraLight"/>
                  <a:cs typeface="Montserrat ExtraLight"/>
                  <a:sym typeface="Montserrat ExtraLight"/>
                </a:rPr>
                <a:t>01 53 77 22 22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6"/>
            <p:cNvSpPr txBox="1"/>
            <p:nvPr/>
          </p:nvSpPr>
          <p:spPr>
            <a:xfrm>
              <a:off x="4530903" y="3961009"/>
              <a:ext cx="38490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rgbClr val="000000"/>
                  </a:solidFill>
                  <a:latin typeface="Montserrat ExtraLight"/>
                  <a:ea typeface="Montserrat ExtraLight"/>
                  <a:cs typeface="Montserrat ExtraLight"/>
                  <a:sym typeface="Montserrat ExtraLight"/>
                </a:rPr>
                <a:t>assoc@icam.fr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26"/>
          <p:cNvSpPr txBox="1"/>
          <p:nvPr/>
        </p:nvSpPr>
        <p:spPr>
          <a:xfrm>
            <a:off x="4572010" y="4473358"/>
            <a:ext cx="38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Equipe permanente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0" name="Google Shape;270;p26"/>
          <p:cNvPicPr preferRelativeResize="0"/>
          <p:nvPr/>
        </p:nvPicPr>
        <p:blipFill rotWithShape="1">
          <a:blip r:embed="rId5">
            <a:alphaModFix/>
          </a:blip>
          <a:srcRect t="14685" b="8141"/>
          <a:stretch/>
        </p:blipFill>
        <p:spPr>
          <a:xfrm>
            <a:off x="6164959" y="5178776"/>
            <a:ext cx="1139604" cy="11461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1" name="Google Shape;271;p26"/>
          <p:cNvPicPr preferRelativeResize="0"/>
          <p:nvPr/>
        </p:nvPicPr>
        <p:blipFill rotWithShape="1">
          <a:blip r:embed="rId6">
            <a:alphaModFix/>
          </a:blip>
          <a:srcRect b="28160"/>
          <a:stretch/>
        </p:blipFill>
        <p:spPr>
          <a:xfrm>
            <a:off x="3057466" y="5178775"/>
            <a:ext cx="1139604" cy="11461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2" name="Google Shape;272;p26"/>
          <p:cNvPicPr preferRelativeResize="0"/>
          <p:nvPr/>
        </p:nvPicPr>
        <p:blipFill rotWithShape="1">
          <a:blip r:embed="rId7">
            <a:alphaModFix/>
          </a:blip>
          <a:srcRect b="28155"/>
          <a:stretch/>
        </p:blipFill>
        <p:spPr>
          <a:xfrm>
            <a:off x="102400" y="5167377"/>
            <a:ext cx="1139604" cy="11461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3" name="Google Shape;273;p26"/>
          <p:cNvSpPr txBox="1"/>
          <p:nvPr/>
        </p:nvSpPr>
        <p:spPr>
          <a:xfrm>
            <a:off x="1242000" y="5300975"/>
            <a:ext cx="18537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Lucie Martin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Délégué Général</a:t>
            </a:r>
            <a:endParaRPr sz="1100" i="1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lucie.martin@icam.fr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4197075" y="5312375"/>
            <a:ext cx="1968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Tifany Nonorgue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Assistante administrative</a:t>
            </a:r>
            <a:endParaRPr sz="1100" i="1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tifany.nonorgue@icam.fr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7304575" y="5312375"/>
            <a:ext cx="21372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Thibaut Devin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 i="1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Web Manager</a:t>
            </a:r>
            <a:endParaRPr sz="1100" i="1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thibaut.devin@icam.fr</a:t>
            </a:r>
            <a:endParaRPr sz="11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467549" y="2187414"/>
            <a:ext cx="3804430" cy="467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Une Association centenaire, </a:t>
            </a:r>
            <a:r>
              <a:rPr lang="fr-FR" b="1" dirty="0"/>
              <a:t>ouverte aux étudiants</a:t>
            </a:r>
            <a:br>
              <a:rPr lang="fr-FR" dirty="0"/>
            </a:br>
            <a:endParaRPr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Un réseau de + </a:t>
            </a:r>
            <a:r>
              <a:rPr lang="fr-FR" b="1" dirty="0"/>
              <a:t>20 000</a:t>
            </a:r>
            <a:r>
              <a:rPr lang="fr-FR" dirty="0"/>
              <a:t> Alumni dont </a:t>
            </a:r>
            <a:r>
              <a:rPr lang="fr-FR" b="1" dirty="0"/>
              <a:t>4 000 </a:t>
            </a:r>
            <a:r>
              <a:rPr lang="fr-FR" dirty="0"/>
              <a:t>étudiants</a:t>
            </a:r>
            <a:br>
              <a:rPr lang="fr-FR" dirty="0"/>
            </a:br>
            <a:r>
              <a:rPr lang="fr-FR" dirty="0"/>
              <a:t> </a:t>
            </a:r>
            <a:endParaRPr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L’Association fait vivre </a:t>
            </a:r>
            <a:r>
              <a:rPr lang="fr-FR" b="1" dirty="0"/>
              <a:t>les valeurs humaines de l'Icam</a:t>
            </a:r>
            <a:r>
              <a:rPr lang="fr-FR" dirty="0"/>
              <a:t>, après l’Icam</a:t>
            </a:r>
            <a:endParaRPr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dirty="0"/>
              <a:t>Un lien entretenu par le(s) Délégué(s) de promotion, dans chaque promo</a:t>
            </a:r>
            <a:endParaRPr dirty="0">
              <a:highlight>
                <a:srgbClr val="FFFF00"/>
              </a:highlight>
            </a:endParaRPr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Association Icam Alumni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798" y="2256674"/>
            <a:ext cx="4344399" cy="2899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457200" y="1455577"/>
            <a:ext cx="1878496" cy="467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b="1"/>
              <a:t>Organisée en 5 provinces </a:t>
            </a:r>
            <a:r>
              <a:rPr lang="fr-FR"/>
              <a:t>: </a:t>
            </a:r>
            <a:endParaRPr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/>
              <a:t>Nord-Est</a:t>
            </a:r>
            <a:endParaRPr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/>
              <a:t>IDF et Centre</a:t>
            </a:r>
            <a:endParaRPr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/>
              <a:t>Ouest</a:t>
            </a:r>
            <a:endParaRPr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/>
              <a:t>Sud</a:t>
            </a:r>
            <a:endParaRPr/>
          </a:p>
          <a:p>
            <a:pPr marL="447675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750"/>
              <a:buChar char="✔"/>
            </a:pPr>
            <a:r>
              <a:rPr lang="fr-FR"/>
              <a:t>International</a:t>
            </a:r>
            <a:endParaRPr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/>
              <a:t>Chacune des provinces a un vice-président et plusieurs délégués régionaux.</a:t>
            </a: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Organisée en 5 provinces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3">
            <a:alphaModFix/>
          </a:blip>
          <a:srcRect l="1455"/>
          <a:stretch/>
        </p:blipFill>
        <p:spPr>
          <a:xfrm>
            <a:off x="2335696" y="1800345"/>
            <a:ext cx="6795482" cy="484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457200" y="1455577"/>
            <a:ext cx="4671391" cy="467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indent="-269875"/>
            <a:r>
              <a:rPr lang="fr-FR" b="1" dirty="0"/>
              <a:t>Accompagner les Alumni tout au long de leur vie professionnelle </a:t>
            </a:r>
            <a:r>
              <a:rPr lang="fr-FR" dirty="0"/>
              <a:t>(Icam à Vie, Emploi-Carrière, caisse de solidarité)</a:t>
            </a:r>
          </a:p>
          <a:p>
            <a:pPr marL="0" indent="0">
              <a:buNone/>
            </a:pPr>
            <a:endParaRPr lang="fr-FR"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b="1" dirty="0"/>
              <a:t>Animer le réseau </a:t>
            </a:r>
            <a:r>
              <a:rPr lang="fr-FR" dirty="0"/>
              <a:t>: organisation d’événements régionaux et nationaux, édition de l’annuaire, aide aux promotions…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None/>
            </a:pPr>
            <a:endParaRPr lang="fr-FR"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b="1" dirty="0"/>
              <a:t>Soutenir le développement de l’Icam </a:t>
            </a:r>
            <a:r>
              <a:rPr lang="fr-FR" dirty="0"/>
              <a:t>en participant au cursus pédagogique et au fonctionnement des Maisons des Icam</a:t>
            </a:r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  <a:p>
            <a:pPr marL="269875" lvl="0" indent="-2698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Char char="❑"/>
            </a:pPr>
            <a:r>
              <a:rPr lang="fr-FR" b="1" dirty="0"/>
              <a:t>Contribuer au rayonnement de l’Icam</a:t>
            </a:r>
            <a:r>
              <a:rPr lang="fr-FR" dirty="0"/>
              <a:t>, promouvoir ses valeurs et les titres d’ingénieur Icam.</a:t>
            </a:r>
            <a:endParaRPr dirty="0"/>
          </a:p>
          <a:p>
            <a:pPr marL="269875" lvl="0" indent="-168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485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Les 4 missions de l’Association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16611" y="2198636"/>
            <a:ext cx="5469875" cy="36505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58B1CD-6EE3-3070-861D-9F66A7C5D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550" indent="-285750"/>
            <a:r>
              <a:rPr lang="fr-FR" altLang="fr-FR" sz="1600" b="1" dirty="0"/>
              <a:t>Qui ? </a:t>
            </a:r>
          </a:p>
          <a:p>
            <a:pPr marL="50800" indent="0">
              <a:buNone/>
            </a:pPr>
            <a:r>
              <a:rPr lang="fr-FR" altLang="fr-FR" sz="1600" dirty="0"/>
              <a:t>Tous les nouveaux apprenants de l’Icam, qui suivent un parcours </a:t>
            </a:r>
            <a:r>
              <a:rPr lang="fr-FR" altLang="fr-FR" sz="1600" b="1" dirty="0"/>
              <a:t>Ingénieur de l’Icam</a:t>
            </a:r>
          </a:p>
          <a:p>
            <a:pPr marL="336550" indent="-285750"/>
            <a:endParaRPr lang="fr-FR" altLang="fr-FR" b="1" dirty="0"/>
          </a:p>
          <a:p>
            <a:pPr marL="336550" indent="-285750"/>
            <a:r>
              <a:rPr lang="fr-FR" altLang="fr-FR" sz="1600" b="1" dirty="0"/>
              <a:t>Comment ? </a:t>
            </a:r>
          </a:p>
          <a:p>
            <a:pPr marL="50800" indent="0">
              <a:buNone/>
            </a:pPr>
            <a:r>
              <a:rPr lang="fr-FR" altLang="fr-FR" dirty="0"/>
              <a:t>Une </a:t>
            </a:r>
            <a:r>
              <a:rPr lang="fr-FR" altLang="fr-FR" sz="1600" dirty="0"/>
              <a:t>cotisation d’admission, demandée en début de parcours de formation et réglée au plus tard au début de C5</a:t>
            </a:r>
          </a:p>
          <a:p>
            <a:pPr marL="50800" indent="0">
              <a:buNone/>
            </a:pPr>
            <a:endParaRPr lang="fr-FR" altLang="fr-FR" b="1" dirty="0"/>
          </a:p>
          <a:p>
            <a:pPr marL="336550" indent="-285750"/>
            <a:r>
              <a:rPr lang="fr-FR" altLang="fr-FR" sz="1600" b="1" dirty="0"/>
              <a:t>Combien ? </a:t>
            </a:r>
            <a:r>
              <a:rPr lang="fr-FR" altLang="fr-FR" sz="1600" dirty="0"/>
              <a:t>500 €</a:t>
            </a:r>
          </a:p>
          <a:p>
            <a:pPr marL="50800" indent="0">
              <a:buNone/>
            </a:pPr>
            <a:endParaRPr lang="fr-FR" altLang="fr-FR" sz="1600" dirty="0"/>
          </a:p>
          <a:p>
            <a:pPr marL="336550" indent="-285750"/>
            <a:r>
              <a:rPr lang="fr-FR" altLang="fr-FR" b="1" dirty="0"/>
              <a:t>Comment ? </a:t>
            </a:r>
            <a:endParaRPr lang="fr-FR" altLang="fr-FR" sz="1600" b="1" dirty="0"/>
          </a:p>
          <a:p>
            <a:pPr>
              <a:buFontTx/>
              <a:buChar char="-"/>
            </a:pPr>
            <a:r>
              <a:rPr lang="fr-FR" dirty="0"/>
              <a:t>Par chèque auprès d’Emilie Morille </a:t>
            </a:r>
          </a:p>
          <a:p>
            <a:pPr>
              <a:buFontTx/>
              <a:buChar char="-"/>
            </a:pPr>
            <a:r>
              <a:rPr lang="fr-FR" dirty="0"/>
              <a:t>Bientôt par le site Icam-alumni.fr , règlement en ligne en une ou plusieurs fois, Emilie Morille vous mettra au courant.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7F019B-2399-2EFC-CADC-11B0B9B85E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1C8ADAC-0B54-1548-2DE9-20B50067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est-on Membre ?</a:t>
            </a:r>
          </a:p>
        </p:txBody>
      </p:sp>
    </p:spTree>
    <p:extLst>
      <p:ext uri="{BB962C8B-B14F-4D97-AF65-F5344CB8AC3E}">
        <p14:creationId xmlns:p14="http://schemas.microsoft.com/office/powerpoint/2010/main" val="261308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4234070" y="2857500"/>
            <a:ext cx="44340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fr-FR" sz="3600">
                <a:solidFill>
                  <a:schemeClr val="lt1"/>
                </a:solidFill>
              </a:rPr>
              <a:t>Qui sont les ingénieurs Icam ?</a:t>
            </a:r>
            <a:endParaRPr sz="3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 dirty="0">
                <a:latin typeface="Montserrat"/>
                <a:ea typeface="Montserrat"/>
                <a:cs typeface="Montserrat"/>
                <a:sym typeface="Montserrat"/>
              </a:rPr>
              <a:t>Qui sommes-nous ?</a:t>
            </a:r>
            <a:endParaRPr sz="32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927893" y="5343609"/>
            <a:ext cx="7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008485"/>
                </a:solidFill>
                <a:latin typeface="Calibri"/>
                <a:ea typeface="Calibri"/>
                <a:cs typeface="Calibri"/>
                <a:sym typeface="Calibri"/>
              </a:rPr>
              <a:t>Les étrangers déjà diplômés d’une autre école, LICET inde, FEI Brésil</a:t>
            </a:r>
            <a:r>
              <a:rPr lang="fr-FR" dirty="0">
                <a:solidFill>
                  <a:srgbClr val="0084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>
                <a:solidFill>
                  <a:srgbClr val="008485"/>
                </a:solidFill>
                <a:latin typeface="Calibri"/>
                <a:ea typeface="Calibri"/>
                <a:cs typeface="Calibri"/>
                <a:sym typeface="Calibri"/>
              </a:rPr>
              <a:t>intégrant l’Icam en </a:t>
            </a:r>
            <a:r>
              <a:rPr lang="fr-FR" dirty="0">
                <a:solidFill>
                  <a:srgbClr val="008485"/>
                </a:solidFill>
                <a:latin typeface="Calibri"/>
                <a:ea typeface="Calibri"/>
                <a:cs typeface="Calibri"/>
                <a:sym typeface="Calibri"/>
              </a:rPr>
              <a:t>4ème</a:t>
            </a:r>
            <a:r>
              <a:rPr lang="fr-FR" sz="1400" b="0" i="0" u="none" strike="noStrike" cap="none" dirty="0">
                <a:solidFill>
                  <a:srgbClr val="008485"/>
                </a:solidFill>
                <a:latin typeface="Calibri"/>
                <a:ea typeface="Calibri"/>
                <a:cs typeface="Calibri"/>
                <a:sym typeface="Calibri"/>
              </a:rPr>
              <a:t> année et y obtenant le diplôme deviennent membre de l’association</a:t>
            </a:r>
            <a:endParaRPr dirty="0">
              <a:solidFill>
                <a:srgbClr val="0084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E5C1963-2153-3509-33AF-F31BA3983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311379"/>
              </p:ext>
            </p:extLst>
          </p:nvPr>
        </p:nvGraphicFramePr>
        <p:xfrm>
          <a:off x="4582349" y="1709215"/>
          <a:ext cx="4503938" cy="325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43A7118-01CB-D1D4-D391-A9F95A9D5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862383"/>
              </p:ext>
            </p:extLst>
          </p:nvPr>
        </p:nvGraphicFramePr>
        <p:xfrm>
          <a:off x="78749" y="1710553"/>
          <a:ext cx="4503600" cy="32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923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467549" y="234944"/>
            <a:ext cx="8229600" cy="7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fr-FR" sz="3200">
                <a:latin typeface="Montserrat"/>
                <a:ea typeface="Montserrat"/>
                <a:cs typeface="Montserrat"/>
                <a:sym typeface="Montserrat"/>
              </a:rPr>
              <a:t>Secteurs et fonctions</a:t>
            </a:r>
            <a:endParaRPr sz="3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CAFAB2C-CE7C-A321-7FA6-ED8910E2EE3F}"/>
              </a:ext>
            </a:extLst>
          </p:cNvPr>
          <p:cNvSpPr/>
          <p:nvPr/>
        </p:nvSpPr>
        <p:spPr>
          <a:xfrm>
            <a:off x="467549" y="2303968"/>
            <a:ext cx="288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27D24D5-A99F-8EE6-3D6A-19916F7CCFA4}"/>
              </a:ext>
            </a:extLst>
          </p:cNvPr>
          <p:cNvSpPr/>
          <p:nvPr/>
        </p:nvSpPr>
        <p:spPr>
          <a:xfrm>
            <a:off x="467549" y="2801254"/>
            <a:ext cx="270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98D6F7D-DE51-258C-FBAC-CF180481E2E0}"/>
              </a:ext>
            </a:extLst>
          </p:cNvPr>
          <p:cNvSpPr/>
          <p:nvPr/>
        </p:nvSpPr>
        <p:spPr>
          <a:xfrm>
            <a:off x="469210" y="3302902"/>
            <a:ext cx="252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C5D07C4-A89B-957E-1C6B-3324D19F317B}"/>
              </a:ext>
            </a:extLst>
          </p:cNvPr>
          <p:cNvSpPr/>
          <p:nvPr/>
        </p:nvSpPr>
        <p:spPr>
          <a:xfrm>
            <a:off x="467549" y="3805346"/>
            <a:ext cx="234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16A7708-BF92-E5B3-76DE-7B1AD3EB966C}"/>
              </a:ext>
            </a:extLst>
          </p:cNvPr>
          <p:cNvSpPr/>
          <p:nvPr/>
        </p:nvSpPr>
        <p:spPr>
          <a:xfrm>
            <a:off x="479680" y="4306996"/>
            <a:ext cx="216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32D812A-DA3D-2067-4BCD-7902492CFB07}"/>
              </a:ext>
            </a:extLst>
          </p:cNvPr>
          <p:cNvSpPr/>
          <p:nvPr/>
        </p:nvSpPr>
        <p:spPr>
          <a:xfrm>
            <a:off x="479680" y="4808646"/>
            <a:ext cx="198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057FA8E-1223-B0A9-DBF2-3E12D7AD6E4D}"/>
              </a:ext>
            </a:extLst>
          </p:cNvPr>
          <p:cNvSpPr/>
          <p:nvPr/>
        </p:nvSpPr>
        <p:spPr>
          <a:xfrm>
            <a:off x="479680" y="5310296"/>
            <a:ext cx="180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7BD2218-34CC-2FBA-B11F-6FD83A2EEC5D}"/>
              </a:ext>
            </a:extLst>
          </p:cNvPr>
          <p:cNvSpPr/>
          <p:nvPr/>
        </p:nvSpPr>
        <p:spPr>
          <a:xfrm>
            <a:off x="467549" y="5811943"/>
            <a:ext cx="1620000" cy="234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E15594E-CDEF-B16E-01A8-9FF7D48891CB}"/>
              </a:ext>
            </a:extLst>
          </p:cNvPr>
          <p:cNvSpPr txBox="1"/>
          <p:nvPr/>
        </p:nvSpPr>
        <p:spPr>
          <a:xfrm>
            <a:off x="411698" y="4581308"/>
            <a:ext cx="2559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Electricité, gaz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E1E44FC-1F77-409B-458C-85D613913F24}"/>
              </a:ext>
            </a:extLst>
          </p:cNvPr>
          <p:cNvSpPr txBox="1"/>
          <p:nvPr/>
        </p:nvSpPr>
        <p:spPr>
          <a:xfrm>
            <a:off x="411698" y="2589488"/>
            <a:ext cx="2559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Construction, BTP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687068B-C10C-1894-5B52-5446AE5E5E20}"/>
              </a:ext>
            </a:extLst>
          </p:cNvPr>
          <p:cNvSpPr txBox="1"/>
          <p:nvPr/>
        </p:nvSpPr>
        <p:spPr>
          <a:xfrm>
            <a:off x="411697" y="3584503"/>
            <a:ext cx="1819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Machines, armements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24D816E-EF32-EB93-B288-85F79FE83A33}"/>
              </a:ext>
            </a:extLst>
          </p:cNvPr>
          <p:cNvSpPr txBox="1"/>
          <p:nvPr/>
        </p:nvSpPr>
        <p:spPr>
          <a:xfrm>
            <a:off x="411696" y="5088031"/>
            <a:ext cx="3457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Conseil, logiciels, services informatiques 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406E4BF-F234-0ABD-98E1-21C57D9A3410}"/>
              </a:ext>
            </a:extLst>
          </p:cNvPr>
          <p:cNvSpPr txBox="1"/>
          <p:nvPr/>
        </p:nvSpPr>
        <p:spPr>
          <a:xfrm>
            <a:off x="411698" y="2073303"/>
            <a:ext cx="33517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Sociétés de service et édition de logiciel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3D78AF-3519-EFEF-030F-5A2211F8CCCF}"/>
              </a:ext>
            </a:extLst>
          </p:cNvPr>
          <p:cNvSpPr txBox="1"/>
          <p:nvPr/>
        </p:nvSpPr>
        <p:spPr>
          <a:xfrm>
            <a:off x="411698" y="3082237"/>
            <a:ext cx="1819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Industrie Automobile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15390AD-5527-88FA-869F-896866B4B6A8}"/>
              </a:ext>
            </a:extLst>
          </p:cNvPr>
          <p:cNvSpPr txBox="1"/>
          <p:nvPr/>
        </p:nvSpPr>
        <p:spPr>
          <a:xfrm>
            <a:off x="411696" y="4093016"/>
            <a:ext cx="1819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Industrie aéronautique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4E7680E-2AE4-9746-F19F-EE614AC8813E}"/>
              </a:ext>
            </a:extLst>
          </p:cNvPr>
          <p:cNvSpPr txBox="1"/>
          <p:nvPr/>
        </p:nvSpPr>
        <p:spPr>
          <a:xfrm>
            <a:off x="416126" y="5598560"/>
            <a:ext cx="3457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Sidérurgie, fonderie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86C037E-28CA-F698-8F8F-3F0234478AB5}"/>
              </a:ext>
            </a:extLst>
          </p:cNvPr>
          <p:cNvSpPr txBox="1"/>
          <p:nvPr/>
        </p:nvSpPr>
        <p:spPr>
          <a:xfrm>
            <a:off x="2821474" y="2288967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11 %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6257FDD-D8CB-A81B-0EF1-97450F5258AA}"/>
              </a:ext>
            </a:extLst>
          </p:cNvPr>
          <p:cNvSpPr txBox="1"/>
          <p:nvPr/>
        </p:nvSpPr>
        <p:spPr>
          <a:xfrm>
            <a:off x="2643135" y="2777259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9,8 %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5749ADD-9288-E116-1DD9-D096467130CD}"/>
              </a:ext>
            </a:extLst>
          </p:cNvPr>
          <p:cNvSpPr txBox="1"/>
          <p:nvPr/>
        </p:nvSpPr>
        <p:spPr>
          <a:xfrm>
            <a:off x="2461474" y="3292307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7,6 %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C54E0F1-2295-1E2E-322F-E067028E08F7}"/>
              </a:ext>
            </a:extLst>
          </p:cNvPr>
          <p:cNvSpPr txBox="1"/>
          <p:nvPr/>
        </p:nvSpPr>
        <p:spPr>
          <a:xfrm>
            <a:off x="2274555" y="3794465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7,1 %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2A46214-AEDD-4DBB-A928-023F8DFB0A06}"/>
              </a:ext>
            </a:extLst>
          </p:cNvPr>
          <p:cNvSpPr txBox="1"/>
          <p:nvPr/>
        </p:nvSpPr>
        <p:spPr>
          <a:xfrm>
            <a:off x="2103385" y="4290121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6,5 %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2D556F-4634-AD4A-71C0-0139281A71EE}"/>
              </a:ext>
            </a:extLst>
          </p:cNvPr>
          <p:cNvSpPr txBox="1"/>
          <p:nvPr/>
        </p:nvSpPr>
        <p:spPr>
          <a:xfrm>
            <a:off x="1907549" y="4789575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5,7 %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9829D27-7166-54E4-0B20-28511F4C9EBB}"/>
              </a:ext>
            </a:extLst>
          </p:cNvPr>
          <p:cNvSpPr txBox="1"/>
          <p:nvPr/>
        </p:nvSpPr>
        <p:spPr>
          <a:xfrm>
            <a:off x="1729210" y="5298220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4,7 %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99EC7C0-9A61-2D86-F894-85B41C591C3E}"/>
              </a:ext>
            </a:extLst>
          </p:cNvPr>
          <p:cNvSpPr txBox="1"/>
          <p:nvPr/>
        </p:nvSpPr>
        <p:spPr>
          <a:xfrm>
            <a:off x="1565870" y="5798613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4,2 %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359E85-380F-4620-A784-719F76AED9A4}"/>
              </a:ext>
            </a:extLst>
          </p:cNvPr>
          <p:cNvSpPr/>
          <p:nvPr/>
        </p:nvSpPr>
        <p:spPr>
          <a:xfrm>
            <a:off x="843665" y="1447800"/>
            <a:ext cx="2987420" cy="361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6F2B623-857C-FE0F-CB3E-5B2A60A4583E}"/>
              </a:ext>
            </a:extLst>
          </p:cNvPr>
          <p:cNvSpPr txBox="1"/>
          <p:nvPr/>
        </p:nvSpPr>
        <p:spPr>
          <a:xfrm>
            <a:off x="852935" y="1473200"/>
            <a:ext cx="345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Principaux secteurs d’activité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CFC29B77-54F8-C334-E81C-00F8C7075153}"/>
              </a:ext>
            </a:extLst>
          </p:cNvPr>
          <p:cNvSpPr/>
          <p:nvPr/>
        </p:nvSpPr>
        <p:spPr>
          <a:xfrm>
            <a:off x="5757325" y="2303968"/>
            <a:ext cx="288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DA31B0F7-3F40-6003-A9CA-DA5531B61CD7}"/>
              </a:ext>
            </a:extLst>
          </p:cNvPr>
          <p:cNvSpPr/>
          <p:nvPr/>
        </p:nvSpPr>
        <p:spPr>
          <a:xfrm>
            <a:off x="5937325" y="2792240"/>
            <a:ext cx="270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3E66495E-F36A-842D-48FB-7F4F9149978C}"/>
              </a:ext>
            </a:extLst>
          </p:cNvPr>
          <p:cNvSpPr/>
          <p:nvPr/>
        </p:nvSpPr>
        <p:spPr>
          <a:xfrm>
            <a:off x="6117325" y="3299676"/>
            <a:ext cx="252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2B64D605-E3EA-0522-1AA9-D1167F26A142}"/>
              </a:ext>
            </a:extLst>
          </p:cNvPr>
          <p:cNvSpPr/>
          <p:nvPr/>
        </p:nvSpPr>
        <p:spPr>
          <a:xfrm>
            <a:off x="6322600" y="3805346"/>
            <a:ext cx="234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BBB99992-C1F7-5BAB-E2AA-B2F1E083C6E9}"/>
              </a:ext>
            </a:extLst>
          </p:cNvPr>
          <p:cNvSpPr/>
          <p:nvPr/>
        </p:nvSpPr>
        <p:spPr>
          <a:xfrm>
            <a:off x="6487454" y="4301346"/>
            <a:ext cx="216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BD857FD8-B993-02FF-8FF2-29C4B02633E8}"/>
              </a:ext>
            </a:extLst>
          </p:cNvPr>
          <p:cNvSpPr/>
          <p:nvPr/>
        </p:nvSpPr>
        <p:spPr>
          <a:xfrm>
            <a:off x="6660689" y="4805831"/>
            <a:ext cx="198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016BB18-E787-D843-84D4-121AF6FB7D8A}"/>
              </a:ext>
            </a:extLst>
          </p:cNvPr>
          <p:cNvSpPr/>
          <p:nvPr/>
        </p:nvSpPr>
        <p:spPr>
          <a:xfrm>
            <a:off x="6837325" y="5328346"/>
            <a:ext cx="180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6F96485A-2C7E-2A04-BCF5-F3350DBAA1A6}"/>
              </a:ext>
            </a:extLst>
          </p:cNvPr>
          <p:cNvSpPr/>
          <p:nvPr/>
        </p:nvSpPr>
        <p:spPr>
          <a:xfrm>
            <a:off x="7017325" y="5811943"/>
            <a:ext cx="1620000" cy="234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F83AD5C-7E50-0673-1AD5-7E5C23C27513}"/>
              </a:ext>
            </a:extLst>
          </p:cNvPr>
          <p:cNvSpPr txBox="1"/>
          <p:nvPr/>
        </p:nvSpPr>
        <p:spPr>
          <a:xfrm>
            <a:off x="6814981" y="4578079"/>
            <a:ext cx="42681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Systèmes d’informations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906633B-B956-700C-26CB-82EDEE4EE9D3}"/>
              </a:ext>
            </a:extLst>
          </p:cNvPr>
          <p:cNvSpPr txBox="1"/>
          <p:nvPr/>
        </p:nvSpPr>
        <p:spPr>
          <a:xfrm>
            <a:off x="6277800" y="2563366"/>
            <a:ext cx="2559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Etudes, recherche et conception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B71C83A-8DBC-418B-F310-579C055BDC43}"/>
              </a:ext>
            </a:extLst>
          </p:cNvPr>
          <p:cNvSpPr txBox="1"/>
          <p:nvPr/>
        </p:nvSpPr>
        <p:spPr>
          <a:xfrm>
            <a:off x="7609536" y="3584503"/>
            <a:ext cx="1819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Supply</a:t>
            </a:r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Chain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4AFBCD4-6040-0E43-280B-A702F7D7F516}"/>
              </a:ext>
            </a:extLst>
          </p:cNvPr>
          <p:cNvSpPr txBox="1"/>
          <p:nvPr/>
        </p:nvSpPr>
        <p:spPr>
          <a:xfrm>
            <a:off x="4894881" y="5096947"/>
            <a:ext cx="42681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Conseil, stratégie, audit, management, RH, finances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F98BBF1-EFD0-40DA-C226-0F5F6D6A4676}"/>
              </a:ext>
            </a:extLst>
          </p:cNvPr>
          <p:cNvSpPr txBox="1"/>
          <p:nvPr/>
        </p:nvSpPr>
        <p:spPr>
          <a:xfrm>
            <a:off x="6220942" y="2055808"/>
            <a:ext cx="33517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Production et activités connexes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A89E2DA-9820-CD8C-ABA1-ECFB64617D77}"/>
              </a:ext>
            </a:extLst>
          </p:cNvPr>
          <p:cNvSpPr txBox="1"/>
          <p:nvPr/>
        </p:nvSpPr>
        <p:spPr>
          <a:xfrm>
            <a:off x="7197325" y="3039323"/>
            <a:ext cx="1819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Direction générale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E69A95C-AE57-3D9D-C0BC-CFC3441B3C3F}"/>
              </a:ext>
            </a:extLst>
          </p:cNvPr>
          <p:cNvSpPr txBox="1"/>
          <p:nvPr/>
        </p:nvSpPr>
        <p:spPr>
          <a:xfrm>
            <a:off x="6864190" y="4092921"/>
            <a:ext cx="2559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Commercial, Marketing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CB992C8-4F25-52BF-76C7-5EEB450516BE}"/>
              </a:ext>
            </a:extLst>
          </p:cNvPr>
          <p:cNvSpPr txBox="1"/>
          <p:nvPr/>
        </p:nvSpPr>
        <p:spPr>
          <a:xfrm>
            <a:off x="7287325" y="5598560"/>
            <a:ext cx="3457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Conseil technique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4A9FFCC-0055-EC1B-0BD6-400BC815F9F7}"/>
              </a:ext>
            </a:extLst>
          </p:cNvPr>
          <p:cNvSpPr txBox="1"/>
          <p:nvPr/>
        </p:nvSpPr>
        <p:spPr>
          <a:xfrm>
            <a:off x="5731977" y="2278992"/>
            <a:ext cx="925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33,7 %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0B1911A-7B1E-0D8C-442E-A20CA94E2899}"/>
              </a:ext>
            </a:extLst>
          </p:cNvPr>
          <p:cNvSpPr txBox="1"/>
          <p:nvPr/>
        </p:nvSpPr>
        <p:spPr>
          <a:xfrm>
            <a:off x="5937325" y="2805695"/>
            <a:ext cx="9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17,8 %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61D7F57-6E01-277A-1091-E9A1D29E8445}"/>
              </a:ext>
            </a:extLst>
          </p:cNvPr>
          <p:cNvSpPr txBox="1"/>
          <p:nvPr/>
        </p:nvSpPr>
        <p:spPr>
          <a:xfrm>
            <a:off x="6117325" y="3287481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9,8 %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7C02975-E0D0-F505-5FAB-AF5AAC43E01E}"/>
              </a:ext>
            </a:extLst>
          </p:cNvPr>
          <p:cNvSpPr txBox="1"/>
          <p:nvPr/>
        </p:nvSpPr>
        <p:spPr>
          <a:xfrm>
            <a:off x="6351249" y="3791185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9,1 %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365490D-4219-F833-223C-FF3C289D26FE}"/>
              </a:ext>
            </a:extLst>
          </p:cNvPr>
          <p:cNvSpPr txBox="1"/>
          <p:nvPr/>
        </p:nvSpPr>
        <p:spPr>
          <a:xfrm>
            <a:off x="6487454" y="4294203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7,2 %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CE03528-4A4B-7663-B945-EBE43E90BB6C}"/>
              </a:ext>
            </a:extLst>
          </p:cNvPr>
          <p:cNvSpPr txBox="1"/>
          <p:nvPr/>
        </p:nvSpPr>
        <p:spPr>
          <a:xfrm>
            <a:off x="6661509" y="4806044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5,1 %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0D954D0-350B-2A81-9905-C593CA6503EF}"/>
              </a:ext>
            </a:extLst>
          </p:cNvPr>
          <p:cNvSpPr txBox="1"/>
          <p:nvPr/>
        </p:nvSpPr>
        <p:spPr>
          <a:xfrm>
            <a:off x="6837325" y="5309815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4,1 %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96B31BD-6CD2-937F-96DC-E79A4856C68F}"/>
              </a:ext>
            </a:extLst>
          </p:cNvPr>
          <p:cNvSpPr txBox="1"/>
          <p:nvPr/>
        </p:nvSpPr>
        <p:spPr>
          <a:xfrm>
            <a:off x="7014764" y="5795311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3 %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7106C1A-90ED-5B32-3B10-6AB64D47E5DB}"/>
              </a:ext>
            </a:extLst>
          </p:cNvPr>
          <p:cNvSpPr/>
          <p:nvPr/>
        </p:nvSpPr>
        <p:spPr>
          <a:xfrm>
            <a:off x="5099491" y="1445793"/>
            <a:ext cx="2987420" cy="361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83CF296-981A-1F59-5C48-02066FD62F37}"/>
              </a:ext>
            </a:extLst>
          </p:cNvPr>
          <p:cNvSpPr txBox="1"/>
          <p:nvPr/>
        </p:nvSpPr>
        <p:spPr>
          <a:xfrm>
            <a:off x="5060636" y="1471193"/>
            <a:ext cx="345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Principales fonctions occupées </a:t>
            </a:r>
          </a:p>
        </p:txBody>
      </p:sp>
    </p:spTree>
    <p:extLst>
      <p:ext uri="{BB962C8B-B14F-4D97-AF65-F5344CB8AC3E}">
        <p14:creationId xmlns:p14="http://schemas.microsoft.com/office/powerpoint/2010/main" val="16483793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ICAM">
  <a:themeElements>
    <a:clrScheme name="Icam Alumn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6C09"/>
      </a:accent1>
      <a:accent2>
        <a:srgbClr val="FFC000"/>
      </a:accent2>
      <a:accent3>
        <a:srgbClr val="00B1B2"/>
      </a:accent3>
      <a:accent4>
        <a:srgbClr val="A23883"/>
      </a:accent4>
      <a:accent5>
        <a:srgbClr val="F2F2F2"/>
      </a:accent5>
      <a:accent6>
        <a:srgbClr val="F29400"/>
      </a:accent6>
      <a:hlink>
        <a:srgbClr val="E36C09"/>
      </a:hlink>
      <a:folHlink>
        <a:srgbClr val="9748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1134</Words>
  <Application>Microsoft Office PowerPoint</Application>
  <PresentationFormat>Affichage à l'écran (4:3)</PresentationFormat>
  <Paragraphs>276</Paragraphs>
  <Slides>25</Slides>
  <Notes>24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Calibri</vt:lpstr>
      <vt:lpstr>Roboto</vt:lpstr>
      <vt:lpstr>Montserrat SemiBold</vt:lpstr>
      <vt:lpstr>Montserrat</vt:lpstr>
      <vt:lpstr>Arial</vt:lpstr>
      <vt:lpstr>Montserrat ExtraLight</vt:lpstr>
      <vt:lpstr>Noto Sans Symbols</vt:lpstr>
      <vt:lpstr>Montserrat Light</vt:lpstr>
      <vt:lpstr>Theme_ICAM</vt:lpstr>
      <vt:lpstr>Association Icam Alumni</vt:lpstr>
      <vt:lpstr>Icam Alumni Qu’est-ce que c’est ?</vt:lpstr>
      <vt:lpstr>Association Icam Alumni</vt:lpstr>
      <vt:lpstr>Organisée en 5 provinces</vt:lpstr>
      <vt:lpstr>Les 4 missions de l’Association</vt:lpstr>
      <vt:lpstr>Comment est-on Membre ?</vt:lpstr>
      <vt:lpstr>Qui sont les ingénieurs Icam ?</vt:lpstr>
      <vt:lpstr>Qui sommes-nous ?</vt:lpstr>
      <vt:lpstr>Secteurs et fonctions</vt:lpstr>
      <vt:lpstr>Un réseau professionnel disponible</vt:lpstr>
      <vt:lpstr>Proximité avec les étudiants &amp; les stagiaires </vt:lpstr>
      <vt:lpstr>Les alumni au cœur de l’Icam</vt:lpstr>
      <vt:lpstr>Le réseau Icam Alumni</vt:lpstr>
      <vt:lpstr>Se connecter</vt:lpstr>
      <vt:lpstr>Se tenir informé</vt:lpstr>
      <vt:lpstr>Se tenir informé</vt:lpstr>
      <vt:lpstr>Rencontres et convivialité</vt:lpstr>
      <vt:lpstr>Ton accompagnement professionnel</vt:lpstr>
      <vt:lpstr>Le collectif Icam</vt:lpstr>
      <vt:lpstr>ICAM</vt:lpstr>
      <vt:lpstr>Contacts</vt:lpstr>
      <vt:lpstr>Bureau de l’association</vt:lpstr>
      <vt:lpstr>Les étudiants du conseil des 12 </vt:lpstr>
      <vt:lpstr>Contacts Locaux IdF &amp; Centre</vt:lpstr>
      <vt:lpstr>Contact Association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Icam Alumni</dc:title>
  <dc:creator>Eric Siraudeau</dc:creator>
  <cp:lastModifiedBy>lucie.martin</cp:lastModifiedBy>
  <cp:revision>22</cp:revision>
  <dcterms:modified xsi:type="dcterms:W3CDTF">2022-11-04T15:48:47Z</dcterms:modified>
</cp:coreProperties>
</file>